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1"/>
  </p:notesMasterIdLst>
  <p:sldIdLst>
    <p:sldId id="256" r:id="rId2"/>
    <p:sldId id="1316" r:id="rId3"/>
    <p:sldId id="1285" r:id="rId4"/>
    <p:sldId id="652" r:id="rId5"/>
    <p:sldId id="1286" r:id="rId6"/>
    <p:sldId id="344" r:id="rId7"/>
    <p:sldId id="399" r:id="rId8"/>
    <p:sldId id="1287" r:id="rId9"/>
    <p:sldId id="1317" r:id="rId10"/>
    <p:sldId id="1368" r:id="rId11"/>
    <p:sldId id="1318" r:id="rId12"/>
    <p:sldId id="1319" r:id="rId13"/>
    <p:sldId id="1367" r:id="rId14"/>
    <p:sldId id="1225" r:id="rId15"/>
    <p:sldId id="1226" r:id="rId16"/>
    <p:sldId id="1331" r:id="rId17"/>
    <p:sldId id="1230" r:id="rId18"/>
    <p:sldId id="1366" r:id="rId19"/>
    <p:sldId id="1323" r:id="rId20"/>
    <p:sldId id="1324" r:id="rId21"/>
    <p:sldId id="1330" r:id="rId22"/>
    <p:sldId id="1358" r:id="rId23"/>
    <p:sldId id="1332" r:id="rId24"/>
    <p:sldId id="403" r:id="rId25"/>
    <p:sldId id="1165" r:id="rId26"/>
    <p:sldId id="1335" r:id="rId27"/>
    <p:sldId id="1161" r:id="rId28"/>
    <p:sldId id="1360" r:id="rId29"/>
    <p:sldId id="1346" r:id="rId30"/>
    <p:sldId id="1268" r:id="rId31"/>
    <p:sldId id="1283" r:id="rId32"/>
    <p:sldId id="1284" r:id="rId33"/>
    <p:sldId id="1289" r:id="rId34"/>
    <p:sldId id="1290" r:id="rId35"/>
    <p:sldId id="1291" r:id="rId36"/>
    <p:sldId id="1315" r:id="rId37"/>
    <p:sldId id="1292" r:id="rId38"/>
    <p:sldId id="1361" r:id="rId39"/>
    <p:sldId id="1362" r:id="rId40"/>
    <p:sldId id="1363" r:id="rId41"/>
    <p:sldId id="1364" r:id="rId42"/>
    <p:sldId id="1365" r:id="rId43"/>
    <p:sldId id="1298" r:id="rId44"/>
    <p:sldId id="1300" r:id="rId45"/>
    <p:sldId id="1301" r:id="rId46"/>
    <p:sldId id="1302" r:id="rId47"/>
    <p:sldId id="1303" r:id="rId48"/>
    <p:sldId id="1304" r:id="rId49"/>
    <p:sldId id="1305" r:id="rId50"/>
    <p:sldId id="1306" r:id="rId51"/>
    <p:sldId id="1307" r:id="rId52"/>
    <p:sldId id="1308" r:id="rId53"/>
    <p:sldId id="343" r:id="rId54"/>
    <p:sldId id="1369" r:id="rId55"/>
    <p:sldId id="1314" r:id="rId56"/>
    <p:sldId id="1321" r:id="rId57"/>
    <p:sldId id="998" r:id="rId58"/>
    <p:sldId id="999" r:id="rId59"/>
    <p:sldId id="1000" r:id="rId60"/>
    <p:sldId id="1001" r:id="rId61"/>
    <p:sldId id="1002" r:id="rId62"/>
    <p:sldId id="1003" r:id="rId63"/>
    <p:sldId id="1004" r:id="rId64"/>
    <p:sldId id="1005" r:id="rId65"/>
    <p:sldId id="1006" r:id="rId66"/>
    <p:sldId id="327" r:id="rId67"/>
    <p:sldId id="394" r:id="rId68"/>
    <p:sldId id="340" r:id="rId69"/>
    <p:sldId id="33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40FF"/>
    <a:srgbClr val="95E9EA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991"/>
    <p:restoredTop sz="93627"/>
  </p:normalViewPr>
  <p:slideViewPr>
    <p:cSldViewPr snapToGrid="0" snapToObjects="1">
      <p:cViewPr>
        <p:scale>
          <a:sx n="100" d="100"/>
          <a:sy n="100" d="100"/>
        </p:scale>
        <p:origin x="-22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20DF2-A238-4823-A4BA-578A950C4F6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922522-F3E6-4103-A8CA-47BA0BD55F72}">
      <dgm:prSet/>
      <dgm:spPr/>
      <dgm:t>
        <a:bodyPr/>
        <a:lstStyle/>
        <a:p>
          <a:r>
            <a:rPr lang="en-US" dirty="0"/>
            <a:t>“Classic” memory exploit involves code injection</a:t>
          </a:r>
        </a:p>
      </dgm:t>
    </dgm:pt>
    <dgm:pt modelId="{B9CADB43-4D2E-4802-806B-16BDDCA39643}" type="parTrans" cxnId="{4B1D91CA-A6D6-4878-A385-324795A27953}">
      <dgm:prSet/>
      <dgm:spPr/>
      <dgm:t>
        <a:bodyPr/>
        <a:lstStyle/>
        <a:p>
          <a:endParaRPr lang="en-US"/>
        </a:p>
      </dgm:t>
    </dgm:pt>
    <dgm:pt modelId="{A570E7DC-2147-4A2B-B293-06C5ADBEB036}" type="sibTrans" cxnId="{4B1D91CA-A6D6-4878-A385-324795A27953}">
      <dgm:prSet/>
      <dgm:spPr/>
      <dgm:t>
        <a:bodyPr/>
        <a:lstStyle/>
        <a:p>
          <a:endParaRPr lang="en-US"/>
        </a:p>
      </dgm:t>
    </dgm:pt>
    <dgm:pt modelId="{EF237A25-02E2-4D88-8731-CCB3CA7F6343}">
      <dgm:prSet custT="1"/>
      <dgm:spPr/>
      <dgm:t>
        <a:bodyPr/>
        <a:lstStyle/>
        <a:p>
          <a:r>
            <a:rPr lang="en-US" sz="2000" dirty="0"/>
            <a:t>Put malicious code at a predictable location in memory, usually masquerading as data</a:t>
          </a:r>
        </a:p>
      </dgm:t>
    </dgm:pt>
    <dgm:pt modelId="{55D8444E-E5B5-46F7-A9AC-E71F16558ED8}" type="parTrans" cxnId="{C77E6D63-B5BF-4A06-8F7C-97CAD2001362}">
      <dgm:prSet/>
      <dgm:spPr/>
      <dgm:t>
        <a:bodyPr/>
        <a:lstStyle/>
        <a:p>
          <a:endParaRPr lang="en-US"/>
        </a:p>
      </dgm:t>
    </dgm:pt>
    <dgm:pt modelId="{1CF2E0C5-E873-4007-BDAA-164498DAAA89}" type="sibTrans" cxnId="{C77E6D63-B5BF-4A06-8F7C-97CAD2001362}">
      <dgm:prSet/>
      <dgm:spPr/>
      <dgm:t>
        <a:bodyPr/>
        <a:lstStyle/>
        <a:p>
          <a:endParaRPr lang="en-US"/>
        </a:p>
      </dgm:t>
    </dgm:pt>
    <dgm:pt modelId="{70A7BD4B-EFE0-415C-9762-21B3FEEEBF6A}">
      <dgm:prSet custT="1"/>
      <dgm:spPr/>
      <dgm:t>
        <a:bodyPr/>
        <a:lstStyle/>
        <a:p>
          <a:r>
            <a:rPr lang="en-US" sz="2000" dirty="0"/>
            <a:t>Trick vulnerable program into passing control to it</a:t>
          </a:r>
        </a:p>
      </dgm:t>
    </dgm:pt>
    <dgm:pt modelId="{84F1756D-D4BD-439F-8F44-A8267B3AAA70}" type="parTrans" cxnId="{5BED1410-1732-42D0-A7A4-BD7C16940744}">
      <dgm:prSet/>
      <dgm:spPr/>
      <dgm:t>
        <a:bodyPr/>
        <a:lstStyle/>
        <a:p>
          <a:endParaRPr lang="en-US"/>
        </a:p>
      </dgm:t>
    </dgm:pt>
    <dgm:pt modelId="{CEA856F8-9582-42BE-AFCF-33F9787197CC}" type="sibTrans" cxnId="{5BED1410-1732-42D0-A7A4-BD7C16940744}">
      <dgm:prSet/>
      <dgm:spPr/>
      <dgm:t>
        <a:bodyPr/>
        <a:lstStyle/>
        <a:p>
          <a:endParaRPr lang="en-US"/>
        </a:p>
      </dgm:t>
    </dgm:pt>
    <dgm:pt modelId="{2C487002-9CEA-44C5-AE03-5812057D4B6F}">
      <dgm:prSet custT="1"/>
      <dgm:spPr/>
      <dgm:t>
        <a:bodyPr/>
        <a:lstStyle/>
        <a:p>
          <a:r>
            <a:rPr lang="en-US" sz="1800" dirty="0"/>
            <a:t>Overwrite saved EIP, function callback pointer, etc</a:t>
          </a:r>
          <a:r>
            <a:rPr lang="en-US" sz="1900" dirty="0"/>
            <a:t>.</a:t>
          </a:r>
        </a:p>
      </dgm:t>
    </dgm:pt>
    <dgm:pt modelId="{704D2F95-7102-42BB-AA1B-0A32D00B9395}" type="parTrans" cxnId="{D5342809-3F99-4B63-93F2-990AD4A83AE0}">
      <dgm:prSet/>
      <dgm:spPr/>
      <dgm:t>
        <a:bodyPr/>
        <a:lstStyle/>
        <a:p>
          <a:endParaRPr lang="en-US"/>
        </a:p>
      </dgm:t>
    </dgm:pt>
    <dgm:pt modelId="{715913D4-4E92-4A8E-A1DF-7A7A8044302A}" type="sibTrans" cxnId="{D5342809-3F99-4B63-93F2-990AD4A83AE0}">
      <dgm:prSet/>
      <dgm:spPr/>
      <dgm:t>
        <a:bodyPr/>
        <a:lstStyle/>
        <a:p>
          <a:endParaRPr lang="en-US"/>
        </a:p>
      </dgm:t>
    </dgm:pt>
    <dgm:pt modelId="{F8449334-749C-4224-9CDD-25A00291B8C7}">
      <dgm:prSet/>
      <dgm:spPr/>
      <dgm:t>
        <a:bodyPr/>
        <a:lstStyle/>
        <a:p>
          <a:r>
            <a:rPr lang="en-US"/>
            <a:t>Idea: prevent execution of untrusted code</a:t>
          </a:r>
        </a:p>
      </dgm:t>
    </dgm:pt>
    <dgm:pt modelId="{952D6415-FFAE-4DE4-B462-AB8D8F08ED9B}" type="parTrans" cxnId="{FDCE9D3F-6B37-4B47-96CC-C8F4350D45E7}">
      <dgm:prSet/>
      <dgm:spPr/>
      <dgm:t>
        <a:bodyPr/>
        <a:lstStyle/>
        <a:p>
          <a:endParaRPr lang="en-US"/>
        </a:p>
      </dgm:t>
    </dgm:pt>
    <dgm:pt modelId="{76B3B1DF-92B8-4C0C-837D-7CB2AF0DE329}" type="sibTrans" cxnId="{FDCE9D3F-6B37-4B47-96CC-C8F4350D45E7}">
      <dgm:prSet/>
      <dgm:spPr/>
      <dgm:t>
        <a:bodyPr/>
        <a:lstStyle/>
        <a:p>
          <a:endParaRPr lang="en-US"/>
        </a:p>
      </dgm:t>
    </dgm:pt>
    <dgm:pt modelId="{A4D58B38-1DFE-4979-9BBC-2434F352B064}">
      <dgm:prSet/>
      <dgm:spPr/>
      <dgm:t>
        <a:bodyPr/>
        <a:lstStyle/>
        <a:p>
          <a:r>
            <a:rPr lang="en-US" dirty="0"/>
            <a:t>Make stack and other data areas non-executable</a:t>
          </a:r>
        </a:p>
      </dgm:t>
    </dgm:pt>
    <dgm:pt modelId="{A9CC88A7-6880-48FF-8FC1-966B91AE8550}" type="parTrans" cxnId="{C7BB5915-D4EF-4BED-A66B-0607D743B294}">
      <dgm:prSet/>
      <dgm:spPr/>
      <dgm:t>
        <a:bodyPr/>
        <a:lstStyle/>
        <a:p>
          <a:endParaRPr lang="en-US"/>
        </a:p>
      </dgm:t>
    </dgm:pt>
    <dgm:pt modelId="{1DA8B6F2-2BA5-486E-95AC-71E4C69B8B86}" type="sibTrans" cxnId="{C7BB5915-D4EF-4BED-A66B-0607D743B294}">
      <dgm:prSet/>
      <dgm:spPr/>
      <dgm:t>
        <a:bodyPr/>
        <a:lstStyle/>
        <a:p>
          <a:endParaRPr lang="en-US"/>
        </a:p>
      </dgm:t>
    </dgm:pt>
    <dgm:pt modelId="{3F897D2D-4B8D-4FDC-A0CA-F73C6BE22D87}">
      <dgm:prSet/>
      <dgm:spPr/>
      <dgm:t>
        <a:bodyPr/>
        <a:lstStyle/>
        <a:p>
          <a:r>
            <a:rPr lang="en-US" dirty="0"/>
            <a:t>Digitally sign all code</a:t>
          </a:r>
        </a:p>
      </dgm:t>
    </dgm:pt>
    <dgm:pt modelId="{7913918A-B570-4A35-9479-FAD2A4DA705C}" type="parTrans" cxnId="{12D9FD9A-6BF7-42DA-9F7D-F1A7FFC9CE2A}">
      <dgm:prSet/>
      <dgm:spPr/>
      <dgm:t>
        <a:bodyPr/>
        <a:lstStyle/>
        <a:p>
          <a:endParaRPr lang="en-US"/>
        </a:p>
      </dgm:t>
    </dgm:pt>
    <dgm:pt modelId="{2E9C0AF9-76DF-4F8A-A717-F54F8ECF4482}" type="sibTrans" cxnId="{12D9FD9A-6BF7-42DA-9F7D-F1A7FFC9CE2A}">
      <dgm:prSet/>
      <dgm:spPr/>
      <dgm:t>
        <a:bodyPr/>
        <a:lstStyle/>
        <a:p>
          <a:endParaRPr lang="en-US"/>
        </a:p>
      </dgm:t>
    </dgm:pt>
    <dgm:pt modelId="{0DEC6AA3-6E37-4253-B084-4E9AD7157B77}">
      <dgm:prSet/>
      <dgm:spPr/>
      <dgm:t>
        <a:bodyPr/>
        <a:lstStyle/>
        <a:p>
          <a:r>
            <a:rPr lang="en-US" dirty="0"/>
            <a:t>Ensure that all control transfers are into a trusted, approved code image</a:t>
          </a:r>
        </a:p>
      </dgm:t>
    </dgm:pt>
    <dgm:pt modelId="{CE44B62D-2032-4D05-B1BB-A6FD02C7FA8B}" type="parTrans" cxnId="{5130AA25-54EC-41AC-83F6-2C08B78249A7}">
      <dgm:prSet/>
      <dgm:spPr/>
      <dgm:t>
        <a:bodyPr/>
        <a:lstStyle/>
        <a:p>
          <a:endParaRPr lang="en-US"/>
        </a:p>
      </dgm:t>
    </dgm:pt>
    <dgm:pt modelId="{30571B06-0435-469B-82F2-281D3D3A40CC}" type="sibTrans" cxnId="{5130AA25-54EC-41AC-83F6-2C08B78249A7}">
      <dgm:prSet/>
      <dgm:spPr/>
      <dgm:t>
        <a:bodyPr/>
        <a:lstStyle/>
        <a:p>
          <a:endParaRPr lang="en-US"/>
        </a:p>
      </dgm:t>
    </dgm:pt>
    <dgm:pt modelId="{19C1FA3A-C78F-0F45-AD68-56ADF797999A}" type="pres">
      <dgm:prSet presAssocID="{F4520DF2-A238-4823-A4BA-578A950C4F62}" presName="linear" presStyleCnt="0">
        <dgm:presLayoutVars>
          <dgm:animLvl val="lvl"/>
          <dgm:resizeHandles val="exact"/>
        </dgm:presLayoutVars>
      </dgm:prSet>
      <dgm:spPr/>
    </dgm:pt>
    <dgm:pt modelId="{A2D757A5-171A-7E4D-8C4F-EE1540BC060F}" type="pres">
      <dgm:prSet presAssocID="{01922522-F3E6-4103-A8CA-47BA0BD55F7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8CE9032-D876-5241-A428-1F360AB9A581}" type="pres">
      <dgm:prSet presAssocID="{01922522-F3E6-4103-A8CA-47BA0BD55F72}" presName="childText" presStyleLbl="revTx" presStyleIdx="0" presStyleCnt="2">
        <dgm:presLayoutVars>
          <dgm:bulletEnabled val="1"/>
        </dgm:presLayoutVars>
      </dgm:prSet>
      <dgm:spPr/>
    </dgm:pt>
    <dgm:pt modelId="{89D2268C-6F34-1F41-9B59-6CFDE2D7D0D7}" type="pres">
      <dgm:prSet presAssocID="{F8449334-749C-4224-9CDD-25A00291B8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E57E59B-3AD9-3646-9243-8C7910A2EDF0}" type="pres">
      <dgm:prSet presAssocID="{F8449334-749C-4224-9CDD-25A00291B8C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5342809-3F99-4B63-93F2-990AD4A83AE0}" srcId="{70A7BD4B-EFE0-415C-9762-21B3FEEEBF6A}" destId="{2C487002-9CEA-44C5-AE03-5812057D4B6F}" srcOrd="0" destOrd="0" parTransId="{704D2F95-7102-42BB-AA1B-0A32D00B9395}" sibTransId="{715913D4-4E92-4A8E-A1DF-7A7A8044302A}"/>
    <dgm:cxn modelId="{5BED1410-1732-42D0-A7A4-BD7C16940744}" srcId="{01922522-F3E6-4103-A8CA-47BA0BD55F72}" destId="{70A7BD4B-EFE0-415C-9762-21B3FEEEBF6A}" srcOrd="1" destOrd="0" parTransId="{84F1756D-D4BD-439F-8F44-A8267B3AAA70}" sibTransId="{CEA856F8-9582-42BE-AFCF-33F9787197CC}"/>
    <dgm:cxn modelId="{07574015-58D8-E24F-9F88-FD6D690A3478}" type="presOf" srcId="{A4D58B38-1DFE-4979-9BBC-2434F352B064}" destId="{7E57E59B-3AD9-3646-9243-8C7910A2EDF0}" srcOrd="0" destOrd="0" presId="urn:microsoft.com/office/officeart/2005/8/layout/vList2"/>
    <dgm:cxn modelId="{C7BB5915-D4EF-4BED-A66B-0607D743B294}" srcId="{F8449334-749C-4224-9CDD-25A00291B8C7}" destId="{A4D58B38-1DFE-4979-9BBC-2434F352B064}" srcOrd="0" destOrd="0" parTransId="{A9CC88A7-6880-48FF-8FC1-966B91AE8550}" sibTransId="{1DA8B6F2-2BA5-486E-95AC-71E4C69B8B86}"/>
    <dgm:cxn modelId="{7AE0E224-80BD-794E-AC87-8B1A29103A13}" type="presOf" srcId="{3F897D2D-4B8D-4FDC-A0CA-F73C6BE22D87}" destId="{7E57E59B-3AD9-3646-9243-8C7910A2EDF0}" srcOrd="0" destOrd="1" presId="urn:microsoft.com/office/officeart/2005/8/layout/vList2"/>
    <dgm:cxn modelId="{5130AA25-54EC-41AC-83F6-2C08B78249A7}" srcId="{F8449334-749C-4224-9CDD-25A00291B8C7}" destId="{0DEC6AA3-6E37-4253-B084-4E9AD7157B77}" srcOrd="2" destOrd="0" parTransId="{CE44B62D-2032-4D05-B1BB-A6FD02C7FA8B}" sibTransId="{30571B06-0435-469B-82F2-281D3D3A40CC}"/>
    <dgm:cxn modelId="{462C432A-675B-2E4C-AD2B-CA2710594B7C}" type="presOf" srcId="{EF237A25-02E2-4D88-8731-CCB3CA7F6343}" destId="{28CE9032-D876-5241-A428-1F360AB9A581}" srcOrd="0" destOrd="0" presId="urn:microsoft.com/office/officeart/2005/8/layout/vList2"/>
    <dgm:cxn modelId="{FDCE9D3F-6B37-4B47-96CC-C8F4350D45E7}" srcId="{F4520DF2-A238-4823-A4BA-578A950C4F62}" destId="{F8449334-749C-4224-9CDD-25A00291B8C7}" srcOrd="1" destOrd="0" parTransId="{952D6415-FFAE-4DE4-B462-AB8D8F08ED9B}" sibTransId="{76B3B1DF-92B8-4C0C-837D-7CB2AF0DE329}"/>
    <dgm:cxn modelId="{C77E6D63-B5BF-4A06-8F7C-97CAD2001362}" srcId="{01922522-F3E6-4103-A8CA-47BA0BD55F72}" destId="{EF237A25-02E2-4D88-8731-CCB3CA7F6343}" srcOrd="0" destOrd="0" parTransId="{55D8444E-E5B5-46F7-A9AC-E71F16558ED8}" sibTransId="{1CF2E0C5-E873-4007-BDAA-164498DAAA89}"/>
    <dgm:cxn modelId="{6600D573-8C9C-3C4F-8E01-5D830ECB2C61}" type="presOf" srcId="{70A7BD4B-EFE0-415C-9762-21B3FEEEBF6A}" destId="{28CE9032-D876-5241-A428-1F360AB9A581}" srcOrd="0" destOrd="1" presId="urn:microsoft.com/office/officeart/2005/8/layout/vList2"/>
    <dgm:cxn modelId="{5DACFB76-57E5-A249-BADA-028661D11BD5}" type="presOf" srcId="{0DEC6AA3-6E37-4253-B084-4E9AD7157B77}" destId="{7E57E59B-3AD9-3646-9243-8C7910A2EDF0}" srcOrd="0" destOrd="2" presId="urn:microsoft.com/office/officeart/2005/8/layout/vList2"/>
    <dgm:cxn modelId="{F267EA8C-6552-7B47-87CC-51ED78BE7D51}" type="presOf" srcId="{F8449334-749C-4224-9CDD-25A00291B8C7}" destId="{89D2268C-6F34-1F41-9B59-6CFDE2D7D0D7}" srcOrd="0" destOrd="0" presId="urn:microsoft.com/office/officeart/2005/8/layout/vList2"/>
    <dgm:cxn modelId="{12D9FD9A-6BF7-42DA-9F7D-F1A7FFC9CE2A}" srcId="{F8449334-749C-4224-9CDD-25A00291B8C7}" destId="{3F897D2D-4B8D-4FDC-A0CA-F73C6BE22D87}" srcOrd="1" destOrd="0" parTransId="{7913918A-B570-4A35-9479-FAD2A4DA705C}" sibTransId="{2E9C0AF9-76DF-4F8A-A717-F54F8ECF4482}"/>
    <dgm:cxn modelId="{025A8EB4-C28B-6E46-A10E-D91EDB14EED9}" type="presOf" srcId="{01922522-F3E6-4103-A8CA-47BA0BD55F72}" destId="{A2D757A5-171A-7E4D-8C4F-EE1540BC060F}" srcOrd="0" destOrd="0" presId="urn:microsoft.com/office/officeart/2005/8/layout/vList2"/>
    <dgm:cxn modelId="{4B1D91CA-A6D6-4878-A385-324795A27953}" srcId="{F4520DF2-A238-4823-A4BA-578A950C4F62}" destId="{01922522-F3E6-4103-A8CA-47BA0BD55F72}" srcOrd="0" destOrd="0" parTransId="{B9CADB43-4D2E-4802-806B-16BDDCA39643}" sibTransId="{A570E7DC-2147-4A2B-B293-06C5ADBEB036}"/>
    <dgm:cxn modelId="{0FF2EAE9-D29E-2F43-9528-5D2528B3486C}" type="presOf" srcId="{2C487002-9CEA-44C5-AE03-5812057D4B6F}" destId="{28CE9032-D876-5241-A428-1F360AB9A581}" srcOrd="0" destOrd="2" presId="urn:microsoft.com/office/officeart/2005/8/layout/vList2"/>
    <dgm:cxn modelId="{D84B26F9-6DC8-AC44-846F-895728FBCDEE}" type="presOf" srcId="{F4520DF2-A238-4823-A4BA-578A950C4F62}" destId="{19C1FA3A-C78F-0F45-AD68-56ADF797999A}" srcOrd="0" destOrd="0" presId="urn:microsoft.com/office/officeart/2005/8/layout/vList2"/>
    <dgm:cxn modelId="{FF377D34-39D5-5742-AFB0-80EF014A749B}" type="presParOf" srcId="{19C1FA3A-C78F-0F45-AD68-56ADF797999A}" destId="{A2D757A5-171A-7E4D-8C4F-EE1540BC060F}" srcOrd="0" destOrd="0" presId="urn:microsoft.com/office/officeart/2005/8/layout/vList2"/>
    <dgm:cxn modelId="{A3E1175D-FB99-7343-9F21-A676AF38E7F9}" type="presParOf" srcId="{19C1FA3A-C78F-0F45-AD68-56ADF797999A}" destId="{28CE9032-D876-5241-A428-1F360AB9A581}" srcOrd="1" destOrd="0" presId="urn:microsoft.com/office/officeart/2005/8/layout/vList2"/>
    <dgm:cxn modelId="{BCA16C4F-952F-9E42-A1B9-7F8ACA156872}" type="presParOf" srcId="{19C1FA3A-C78F-0F45-AD68-56ADF797999A}" destId="{89D2268C-6F34-1F41-9B59-6CFDE2D7D0D7}" srcOrd="2" destOrd="0" presId="urn:microsoft.com/office/officeart/2005/8/layout/vList2"/>
    <dgm:cxn modelId="{87A2AE72-0859-B945-8243-42F91F389D2A}" type="presParOf" srcId="{19C1FA3A-C78F-0F45-AD68-56ADF797999A}" destId="{7E57E59B-3AD9-3646-9243-8C7910A2EDF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A03906-4CBB-4935-8EBC-AB32F452EF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B7021D8-1322-454F-9DE6-577F22DB70CE}">
      <dgm:prSet custT="1"/>
      <dgm:spPr/>
      <dgm:t>
        <a:bodyPr/>
        <a:lstStyle/>
        <a:p>
          <a:r>
            <a:rPr lang="en-US" sz="2400" dirty="0"/>
            <a:t>Register-memory machine</a:t>
          </a:r>
        </a:p>
      </dgm:t>
    </dgm:pt>
    <dgm:pt modelId="{FA3753F1-FB48-498E-B1D0-D469FF44947C}" type="parTrans" cxnId="{00474C34-07DD-47BE-A405-2D3BBE5A17DA}">
      <dgm:prSet/>
      <dgm:spPr/>
      <dgm:t>
        <a:bodyPr/>
        <a:lstStyle/>
        <a:p>
          <a:endParaRPr lang="en-US"/>
        </a:p>
      </dgm:t>
    </dgm:pt>
    <dgm:pt modelId="{E45001A2-4A4E-43F0-940F-B99EC54C558F}" type="sibTrans" cxnId="{00474C34-07DD-47BE-A405-2D3BBE5A17DA}">
      <dgm:prSet/>
      <dgm:spPr/>
      <dgm:t>
        <a:bodyPr/>
        <a:lstStyle/>
        <a:p>
          <a:endParaRPr lang="en-US"/>
        </a:p>
      </dgm:t>
    </dgm:pt>
    <dgm:pt modelId="{EDD7FBE9-07C3-4767-B771-2BA896D93EFE}">
      <dgm:prSet custT="1"/>
      <dgm:spPr/>
      <dgm:t>
        <a:bodyPr/>
        <a:lstStyle/>
        <a:p>
          <a:r>
            <a:rPr lang="en-US" sz="2000" dirty="0"/>
            <a:t>Plentiful opportunities for accessing memory</a:t>
          </a:r>
        </a:p>
      </dgm:t>
    </dgm:pt>
    <dgm:pt modelId="{F09511C4-3D6B-4CBE-914F-AEA10EB046AE}" type="parTrans" cxnId="{A2B43DDA-ABD2-4CE9-9E76-1C2FE97859DC}">
      <dgm:prSet/>
      <dgm:spPr/>
      <dgm:t>
        <a:bodyPr/>
        <a:lstStyle/>
        <a:p>
          <a:endParaRPr lang="en-US"/>
        </a:p>
      </dgm:t>
    </dgm:pt>
    <dgm:pt modelId="{CCACCF4C-ED80-497E-AF8E-9F440C50B505}" type="sibTrans" cxnId="{A2B43DDA-ABD2-4CE9-9E76-1C2FE97859DC}">
      <dgm:prSet/>
      <dgm:spPr/>
      <dgm:t>
        <a:bodyPr/>
        <a:lstStyle/>
        <a:p>
          <a:endParaRPr lang="en-US"/>
        </a:p>
      </dgm:t>
    </dgm:pt>
    <dgm:pt modelId="{56F32FE2-8216-4880-898B-2D1B7FDA0716}">
      <dgm:prSet custT="1"/>
      <dgm:spPr/>
      <dgm:t>
        <a:bodyPr/>
        <a:lstStyle/>
        <a:p>
          <a:r>
            <a:rPr lang="en-US" sz="2400" dirty="0"/>
            <a:t>Register-starved</a:t>
          </a:r>
        </a:p>
      </dgm:t>
    </dgm:pt>
    <dgm:pt modelId="{B6F01B98-88D7-40F9-A89D-522D9495DC13}" type="parTrans" cxnId="{78E31739-896B-40E4-B2FB-1E2DC994A36A}">
      <dgm:prSet/>
      <dgm:spPr/>
      <dgm:t>
        <a:bodyPr/>
        <a:lstStyle/>
        <a:p>
          <a:endParaRPr lang="en-US"/>
        </a:p>
      </dgm:t>
    </dgm:pt>
    <dgm:pt modelId="{B762DBF4-9202-44BF-B0AB-4B1179BC4B80}" type="sibTrans" cxnId="{78E31739-896B-40E4-B2FB-1E2DC994A36A}">
      <dgm:prSet/>
      <dgm:spPr/>
      <dgm:t>
        <a:bodyPr/>
        <a:lstStyle/>
        <a:p>
          <a:endParaRPr lang="en-US"/>
        </a:p>
      </dgm:t>
    </dgm:pt>
    <dgm:pt modelId="{A600E833-32C4-42CB-A8A5-DA63E58A5196}">
      <dgm:prSet custT="1"/>
      <dgm:spPr/>
      <dgm:t>
        <a:bodyPr/>
        <a:lstStyle/>
        <a:p>
          <a:r>
            <a:rPr lang="en-US" sz="2000" dirty="0"/>
            <a:t>Multiple sequences likely to operate on same register</a:t>
          </a:r>
        </a:p>
      </dgm:t>
    </dgm:pt>
    <dgm:pt modelId="{DD52FCCD-49CA-4124-93BB-A0D5A170E8C3}" type="parTrans" cxnId="{B69309CE-8A01-41B3-8022-907885637E3B}">
      <dgm:prSet/>
      <dgm:spPr/>
      <dgm:t>
        <a:bodyPr/>
        <a:lstStyle/>
        <a:p>
          <a:endParaRPr lang="en-US"/>
        </a:p>
      </dgm:t>
    </dgm:pt>
    <dgm:pt modelId="{B29876D5-485A-43CD-8DA4-622D6CC51A63}" type="sibTrans" cxnId="{B69309CE-8A01-41B3-8022-907885637E3B}">
      <dgm:prSet/>
      <dgm:spPr/>
      <dgm:t>
        <a:bodyPr/>
        <a:lstStyle/>
        <a:p>
          <a:endParaRPr lang="en-US"/>
        </a:p>
      </dgm:t>
    </dgm:pt>
    <dgm:pt modelId="{E6BA3301-29E4-4325-A93B-0721F61B9A32}">
      <dgm:prSet custT="1"/>
      <dgm:spPr/>
      <dgm:t>
        <a:bodyPr/>
        <a:lstStyle/>
        <a:p>
          <a:r>
            <a:rPr lang="en-US" sz="2400" dirty="0"/>
            <a:t>Instructions are variable-length, unaligned</a:t>
          </a:r>
        </a:p>
      </dgm:t>
    </dgm:pt>
    <dgm:pt modelId="{4D9C4BE4-1018-4A54-B548-334DFC751D2C}" type="parTrans" cxnId="{45F50D74-BC05-40BD-9591-AC1B57C5DC78}">
      <dgm:prSet/>
      <dgm:spPr/>
      <dgm:t>
        <a:bodyPr/>
        <a:lstStyle/>
        <a:p>
          <a:endParaRPr lang="en-US"/>
        </a:p>
      </dgm:t>
    </dgm:pt>
    <dgm:pt modelId="{CB5BAB30-65C2-4B14-A9EB-4F90AC85A0AA}" type="sibTrans" cxnId="{45F50D74-BC05-40BD-9591-AC1B57C5DC78}">
      <dgm:prSet/>
      <dgm:spPr/>
      <dgm:t>
        <a:bodyPr/>
        <a:lstStyle/>
        <a:p>
          <a:endParaRPr lang="en-US"/>
        </a:p>
      </dgm:t>
    </dgm:pt>
    <dgm:pt modelId="{724558B0-B619-4830-A3C0-C698E04C2833}">
      <dgm:prSet custT="1"/>
      <dgm:spPr/>
      <dgm:t>
        <a:bodyPr/>
        <a:lstStyle/>
        <a:p>
          <a:r>
            <a:rPr lang="en-US" sz="2000" dirty="0"/>
            <a:t>More instruction sequences exist in </a:t>
          </a:r>
          <a:r>
            <a:rPr lang="en-US" sz="2000" dirty="0" err="1"/>
            <a:t>libc</a:t>
          </a:r>
          <a:endParaRPr lang="en-US" sz="2000" dirty="0"/>
        </a:p>
      </dgm:t>
    </dgm:pt>
    <dgm:pt modelId="{0AABA769-547B-41C0-938C-85193AC70C6F}" type="parTrans" cxnId="{D86606A7-2C44-4AFE-8A10-E106AE0CA235}">
      <dgm:prSet/>
      <dgm:spPr/>
      <dgm:t>
        <a:bodyPr/>
        <a:lstStyle/>
        <a:p>
          <a:endParaRPr lang="en-US"/>
        </a:p>
      </dgm:t>
    </dgm:pt>
    <dgm:pt modelId="{DDD379DE-C956-4A48-846C-81BD8A5D3EAC}" type="sibTrans" cxnId="{D86606A7-2C44-4AFE-8A10-E106AE0CA235}">
      <dgm:prSet/>
      <dgm:spPr/>
      <dgm:t>
        <a:bodyPr/>
        <a:lstStyle/>
        <a:p>
          <a:endParaRPr lang="en-US"/>
        </a:p>
      </dgm:t>
    </dgm:pt>
    <dgm:pt modelId="{726913EC-FCA1-4582-89B5-5E21CD363277}">
      <dgm:prSet custT="1"/>
      <dgm:spPr/>
      <dgm:t>
        <a:bodyPr/>
        <a:lstStyle/>
        <a:p>
          <a:r>
            <a:rPr lang="en-US" sz="2000" dirty="0"/>
            <a:t>Instruction types not issued by compiler may be available</a:t>
          </a:r>
        </a:p>
      </dgm:t>
    </dgm:pt>
    <dgm:pt modelId="{ED90257A-C2DD-436C-837B-50CDB52E6E89}" type="parTrans" cxnId="{ED8F73B1-39EA-496D-B7CE-9D96C739B713}">
      <dgm:prSet/>
      <dgm:spPr/>
      <dgm:t>
        <a:bodyPr/>
        <a:lstStyle/>
        <a:p>
          <a:endParaRPr lang="en-US"/>
        </a:p>
      </dgm:t>
    </dgm:pt>
    <dgm:pt modelId="{5550A85E-D6F8-4C52-83B7-C57E7908B883}" type="sibTrans" cxnId="{ED8F73B1-39EA-496D-B7CE-9D96C739B713}">
      <dgm:prSet/>
      <dgm:spPr/>
      <dgm:t>
        <a:bodyPr/>
        <a:lstStyle/>
        <a:p>
          <a:endParaRPr lang="en-US"/>
        </a:p>
      </dgm:t>
    </dgm:pt>
    <dgm:pt modelId="{E11859F2-CED4-416E-BB55-9D5B06CB59C2}">
      <dgm:prSet custT="1"/>
      <dgm:spPr/>
      <dgm:t>
        <a:bodyPr/>
        <a:lstStyle/>
        <a:p>
          <a:r>
            <a:rPr lang="en-US" sz="2400" dirty="0"/>
            <a:t>Unstructured call/ret ABI</a:t>
          </a:r>
        </a:p>
      </dgm:t>
    </dgm:pt>
    <dgm:pt modelId="{CEF205BF-7EC9-49C7-92BD-10D32F8A1523}" type="parTrans" cxnId="{848D3FDF-F1F3-46BA-A9BF-73B5F0DE0772}">
      <dgm:prSet/>
      <dgm:spPr/>
      <dgm:t>
        <a:bodyPr/>
        <a:lstStyle/>
        <a:p>
          <a:endParaRPr lang="en-US"/>
        </a:p>
      </dgm:t>
    </dgm:pt>
    <dgm:pt modelId="{3C3FBC25-C5DB-4465-832E-8CE6883C2C5C}" type="sibTrans" cxnId="{848D3FDF-F1F3-46BA-A9BF-73B5F0DE0772}">
      <dgm:prSet/>
      <dgm:spPr/>
      <dgm:t>
        <a:bodyPr/>
        <a:lstStyle/>
        <a:p>
          <a:endParaRPr lang="en-US"/>
        </a:p>
      </dgm:t>
    </dgm:pt>
    <dgm:pt modelId="{9E7A5794-A402-4C2B-A3F4-F20D50C7422F}">
      <dgm:prSet custT="1"/>
      <dgm:spPr/>
      <dgm:t>
        <a:bodyPr/>
        <a:lstStyle/>
        <a:p>
          <a:r>
            <a:rPr lang="en-US" sz="2000" dirty="0"/>
            <a:t>Any sequence ending in a return is useful</a:t>
          </a:r>
        </a:p>
      </dgm:t>
    </dgm:pt>
    <dgm:pt modelId="{FFB3B45A-044E-4B3F-A550-2AAD2A864EB1}" type="parTrans" cxnId="{2D6C2B7C-15A9-41F3-90F9-B2640B631733}">
      <dgm:prSet/>
      <dgm:spPr/>
      <dgm:t>
        <a:bodyPr/>
        <a:lstStyle/>
        <a:p>
          <a:endParaRPr lang="en-US"/>
        </a:p>
      </dgm:t>
    </dgm:pt>
    <dgm:pt modelId="{41151D3D-CE38-48DD-8266-F595D75ABC7E}" type="sibTrans" cxnId="{2D6C2B7C-15A9-41F3-90F9-B2640B631733}">
      <dgm:prSet/>
      <dgm:spPr/>
      <dgm:t>
        <a:bodyPr/>
        <a:lstStyle/>
        <a:p>
          <a:endParaRPr lang="en-US"/>
        </a:p>
      </dgm:t>
    </dgm:pt>
    <dgm:pt modelId="{C6659695-1F3C-DD4C-83E5-055EF6E9834A}" type="pres">
      <dgm:prSet presAssocID="{6BA03906-4CBB-4935-8EBC-AB32F452EFD6}" presName="linear" presStyleCnt="0">
        <dgm:presLayoutVars>
          <dgm:animLvl val="lvl"/>
          <dgm:resizeHandles val="exact"/>
        </dgm:presLayoutVars>
      </dgm:prSet>
      <dgm:spPr/>
    </dgm:pt>
    <dgm:pt modelId="{156991E8-2A64-504E-89E3-1EDCD0158D58}" type="pres">
      <dgm:prSet presAssocID="{FB7021D8-1322-454F-9DE6-577F22DB70C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EB3D51-AC7B-6142-BB98-6B6C3C6B0E04}" type="pres">
      <dgm:prSet presAssocID="{FB7021D8-1322-454F-9DE6-577F22DB70CE}" presName="childText" presStyleLbl="revTx" presStyleIdx="0" presStyleCnt="4">
        <dgm:presLayoutVars>
          <dgm:bulletEnabled val="1"/>
        </dgm:presLayoutVars>
      </dgm:prSet>
      <dgm:spPr/>
    </dgm:pt>
    <dgm:pt modelId="{6F791DF5-92C6-894E-8210-27021782C871}" type="pres">
      <dgm:prSet presAssocID="{56F32FE2-8216-4880-898B-2D1B7FDA07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59D5FDA-7239-7D45-9D64-B2D301392C69}" type="pres">
      <dgm:prSet presAssocID="{56F32FE2-8216-4880-898B-2D1B7FDA0716}" presName="childText" presStyleLbl="revTx" presStyleIdx="1" presStyleCnt="4">
        <dgm:presLayoutVars>
          <dgm:bulletEnabled val="1"/>
        </dgm:presLayoutVars>
      </dgm:prSet>
      <dgm:spPr/>
    </dgm:pt>
    <dgm:pt modelId="{C452965A-DA32-3340-8081-5F99B352909E}" type="pres">
      <dgm:prSet presAssocID="{E6BA3301-29E4-4325-A93B-0721F61B9A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7BC46C6-41F1-474B-8661-4F0C93B4D517}" type="pres">
      <dgm:prSet presAssocID="{E6BA3301-29E4-4325-A93B-0721F61B9A32}" presName="childText" presStyleLbl="revTx" presStyleIdx="2" presStyleCnt="4">
        <dgm:presLayoutVars>
          <dgm:bulletEnabled val="1"/>
        </dgm:presLayoutVars>
      </dgm:prSet>
      <dgm:spPr/>
    </dgm:pt>
    <dgm:pt modelId="{96DC8A2A-F267-9B44-A4CA-BCE37493AE0C}" type="pres">
      <dgm:prSet presAssocID="{E11859F2-CED4-416E-BB55-9D5B06CB59C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7C8765D-8F41-B34F-8C7F-14D3ADF5F9B6}" type="pres">
      <dgm:prSet presAssocID="{E11859F2-CED4-416E-BB55-9D5B06CB59C2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CC6B019-9F8D-7249-9D5A-6B9D0BA1C824}" type="presOf" srcId="{E6BA3301-29E4-4325-A93B-0721F61B9A32}" destId="{C452965A-DA32-3340-8081-5F99B352909E}" srcOrd="0" destOrd="0" presId="urn:microsoft.com/office/officeart/2005/8/layout/vList2"/>
    <dgm:cxn modelId="{00474C34-07DD-47BE-A405-2D3BBE5A17DA}" srcId="{6BA03906-4CBB-4935-8EBC-AB32F452EFD6}" destId="{FB7021D8-1322-454F-9DE6-577F22DB70CE}" srcOrd="0" destOrd="0" parTransId="{FA3753F1-FB48-498E-B1D0-D469FF44947C}" sibTransId="{E45001A2-4A4E-43F0-940F-B99EC54C558F}"/>
    <dgm:cxn modelId="{78E31739-896B-40E4-B2FB-1E2DC994A36A}" srcId="{6BA03906-4CBB-4935-8EBC-AB32F452EFD6}" destId="{56F32FE2-8216-4880-898B-2D1B7FDA0716}" srcOrd="1" destOrd="0" parTransId="{B6F01B98-88D7-40F9-A89D-522D9495DC13}" sibTransId="{B762DBF4-9202-44BF-B0AB-4B1179BC4B80}"/>
    <dgm:cxn modelId="{0CDFE340-467A-4A49-9B2E-42D447FAE3A8}" type="presOf" srcId="{56F32FE2-8216-4880-898B-2D1B7FDA0716}" destId="{6F791DF5-92C6-894E-8210-27021782C871}" srcOrd="0" destOrd="0" presId="urn:microsoft.com/office/officeart/2005/8/layout/vList2"/>
    <dgm:cxn modelId="{539B8D62-4562-6545-9CA3-D1AD8D5CE0EC}" type="presOf" srcId="{6BA03906-4CBB-4935-8EBC-AB32F452EFD6}" destId="{C6659695-1F3C-DD4C-83E5-055EF6E9834A}" srcOrd="0" destOrd="0" presId="urn:microsoft.com/office/officeart/2005/8/layout/vList2"/>
    <dgm:cxn modelId="{45F50D74-BC05-40BD-9591-AC1B57C5DC78}" srcId="{6BA03906-4CBB-4935-8EBC-AB32F452EFD6}" destId="{E6BA3301-29E4-4325-A93B-0721F61B9A32}" srcOrd="2" destOrd="0" parTransId="{4D9C4BE4-1018-4A54-B548-334DFC751D2C}" sibTransId="{CB5BAB30-65C2-4B14-A9EB-4F90AC85A0AA}"/>
    <dgm:cxn modelId="{CF05307B-8A19-9C46-BEC9-56341447FB2F}" type="presOf" srcId="{724558B0-B619-4830-A3C0-C698E04C2833}" destId="{D7BC46C6-41F1-474B-8661-4F0C93B4D517}" srcOrd="0" destOrd="0" presId="urn:microsoft.com/office/officeart/2005/8/layout/vList2"/>
    <dgm:cxn modelId="{9B9F8B7B-7D35-7647-AEC5-E62A66B0608A}" type="presOf" srcId="{9E7A5794-A402-4C2B-A3F4-F20D50C7422F}" destId="{37C8765D-8F41-B34F-8C7F-14D3ADF5F9B6}" srcOrd="0" destOrd="0" presId="urn:microsoft.com/office/officeart/2005/8/layout/vList2"/>
    <dgm:cxn modelId="{2D6C2B7C-15A9-41F3-90F9-B2640B631733}" srcId="{E11859F2-CED4-416E-BB55-9D5B06CB59C2}" destId="{9E7A5794-A402-4C2B-A3F4-F20D50C7422F}" srcOrd="0" destOrd="0" parTransId="{FFB3B45A-044E-4B3F-A550-2AAD2A864EB1}" sibTransId="{41151D3D-CE38-48DD-8266-F595D75ABC7E}"/>
    <dgm:cxn modelId="{C76D8F9F-0607-7F4E-A07A-EBD66E8CDB4A}" type="presOf" srcId="{E11859F2-CED4-416E-BB55-9D5B06CB59C2}" destId="{96DC8A2A-F267-9B44-A4CA-BCE37493AE0C}" srcOrd="0" destOrd="0" presId="urn:microsoft.com/office/officeart/2005/8/layout/vList2"/>
    <dgm:cxn modelId="{D86606A7-2C44-4AFE-8A10-E106AE0CA235}" srcId="{E6BA3301-29E4-4325-A93B-0721F61B9A32}" destId="{724558B0-B619-4830-A3C0-C698E04C2833}" srcOrd="0" destOrd="0" parTransId="{0AABA769-547B-41C0-938C-85193AC70C6F}" sibTransId="{DDD379DE-C956-4A48-846C-81BD8A5D3EAC}"/>
    <dgm:cxn modelId="{B4A43FA7-38DA-B641-BB93-E1B9DC64EBE1}" type="presOf" srcId="{A600E833-32C4-42CB-A8A5-DA63E58A5196}" destId="{759D5FDA-7239-7D45-9D64-B2D301392C69}" srcOrd="0" destOrd="0" presId="urn:microsoft.com/office/officeart/2005/8/layout/vList2"/>
    <dgm:cxn modelId="{ED8F73B1-39EA-496D-B7CE-9D96C739B713}" srcId="{E6BA3301-29E4-4325-A93B-0721F61B9A32}" destId="{726913EC-FCA1-4582-89B5-5E21CD363277}" srcOrd="1" destOrd="0" parTransId="{ED90257A-C2DD-436C-837B-50CDB52E6E89}" sibTransId="{5550A85E-D6F8-4C52-83B7-C57E7908B883}"/>
    <dgm:cxn modelId="{7ED1C7B7-AD4C-994D-94DC-58D9C8487AAA}" type="presOf" srcId="{EDD7FBE9-07C3-4767-B771-2BA896D93EFE}" destId="{74EB3D51-AC7B-6142-BB98-6B6C3C6B0E04}" srcOrd="0" destOrd="0" presId="urn:microsoft.com/office/officeart/2005/8/layout/vList2"/>
    <dgm:cxn modelId="{BC5ECBCA-93A3-954E-8E64-0CE9359AB9F1}" type="presOf" srcId="{FB7021D8-1322-454F-9DE6-577F22DB70CE}" destId="{156991E8-2A64-504E-89E3-1EDCD0158D58}" srcOrd="0" destOrd="0" presId="urn:microsoft.com/office/officeart/2005/8/layout/vList2"/>
    <dgm:cxn modelId="{B69309CE-8A01-41B3-8022-907885637E3B}" srcId="{56F32FE2-8216-4880-898B-2D1B7FDA0716}" destId="{A600E833-32C4-42CB-A8A5-DA63E58A5196}" srcOrd="0" destOrd="0" parTransId="{DD52FCCD-49CA-4124-93BB-A0D5A170E8C3}" sibTransId="{B29876D5-485A-43CD-8DA4-622D6CC51A63}"/>
    <dgm:cxn modelId="{2029B5D6-39DB-2847-905E-FACC8C3BE5E5}" type="presOf" srcId="{726913EC-FCA1-4582-89B5-5E21CD363277}" destId="{D7BC46C6-41F1-474B-8661-4F0C93B4D517}" srcOrd="0" destOrd="1" presId="urn:microsoft.com/office/officeart/2005/8/layout/vList2"/>
    <dgm:cxn modelId="{A2B43DDA-ABD2-4CE9-9E76-1C2FE97859DC}" srcId="{FB7021D8-1322-454F-9DE6-577F22DB70CE}" destId="{EDD7FBE9-07C3-4767-B771-2BA896D93EFE}" srcOrd="0" destOrd="0" parTransId="{F09511C4-3D6B-4CBE-914F-AEA10EB046AE}" sibTransId="{CCACCF4C-ED80-497E-AF8E-9F440C50B505}"/>
    <dgm:cxn modelId="{848D3FDF-F1F3-46BA-A9BF-73B5F0DE0772}" srcId="{6BA03906-4CBB-4935-8EBC-AB32F452EFD6}" destId="{E11859F2-CED4-416E-BB55-9D5B06CB59C2}" srcOrd="3" destOrd="0" parTransId="{CEF205BF-7EC9-49C7-92BD-10D32F8A1523}" sibTransId="{3C3FBC25-C5DB-4465-832E-8CE6883C2C5C}"/>
    <dgm:cxn modelId="{8B4F210B-364C-6940-82C8-92FA30F80159}" type="presParOf" srcId="{C6659695-1F3C-DD4C-83E5-055EF6E9834A}" destId="{156991E8-2A64-504E-89E3-1EDCD0158D58}" srcOrd="0" destOrd="0" presId="urn:microsoft.com/office/officeart/2005/8/layout/vList2"/>
    <dgm:cxn modelId="{622E63E2-8BAE-9B42-8A8D-689B5839707C}" type="presParOf" srcId="{C6659695-1F3C-DD4C-83E5-055EF6E9834A}" destId="{74EB3D51-AC7B-6142-BB98-6B6C3C6B0E04}" srcOrd="1" destOrd="0" presId="urn:microsoft.com/office/officeart/2005/8/layout/vList2"/>
    <dgm:cxn modelId="{4AB96009-9C53-AB49-9034-A7A87F5CCD8B}" type="presParOf" srcId="{C6659695-1F3C-DD4C-83E5-055EF6E9834A}" destId="{6F791DF5-92C6-894E-8210-27021782C871}" srcOrd="2" destOrd="0" presId="urn:microsoft.com/office/officeart/2005/8/layout/vList2"/>
    <dgm:cxn modelId="{5F48D891-E414-3947-BC3D-7C650F4E1911}" type="presParOf" srcId="{C6659695-1F3C-DD4C-83E5-055EF6E9834A}" destId="{759D5FDA-7239-7D45-9D64-B2D301392C69}" srcOrd="3" destOrd="0" presId="urn:microsoft.com/office/officeart/2005/8/layout/vList2"/>
    <dgm:cxn modelId="{BED2057A-BEB4-B944-AA20-0150A3ED2933}" type="presParOf" srcId="{C6659695-1F3C-DD4C-83E5-055EF6E9834A}" destId="{C452965A-DA32-3340-8081-5F99B352909E}" srcOrd="4" destOrd="0" presId="urn:microsoft.com/office/officeart/2005/8/layout/vList2"/>
    <dgm:cxn modelId="{4918A92A-04EC-5B45-B376-74C6BEA7CA68}" type="presParOf" srcId="{C6659695-1F3C-DD4C-83E5-055EF6E9834A}" destId="{D7BC46C6-41F1-474B-8661-4F0C93B4D517}" srcOrd="5" destOrd="0" presId="urn:microsoft.com/office/officeart/2005/8/layout/vList2"/>
    <dgm:cxn modelId="{5938771E-D722-D547-B5D4-5E66733D0427}" type="presParOf" srcId="{C6659695-1F3C-DD4C-83E5-055EF6E9834A}" destId="{96DC8A2A-F267-9B44-A4CA-BCE37493AE0C}" srcOrd="6" destOrd="0" presId="urn:microsoft.com/office/officeart/2005/8/layout/vList2"/>
    <dgm:cxn modelId="{4C2F2D52-7653-2B46-BE38-43BAC198B069}" type="presParOf" srcId="{C6659695-1F3C-DD4C-83E5-055EF6E9834A}" destId="{37C8765D-8F41-B34F-8C7F-14D3ADF5F9B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757A5-171A-7E4D-8C4F-EE1540BC060F}">
      <dsp:nvSpPr>
        <dsp:cNvPr id="0" name=""/>
        <dsp:cNvSpPr/>
      </dsp:nvSpPr>
      <dsp:spPr>
        <a:xfrm>
          <a:off x="0" y="77044"/>
          <a:ext cx="5906181" cy="1125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“Classic” memory exploit involves code injection</a:t>
          </a:r>
        </a:p>
      </dsp:txBody>
      <dsp:txXfrm>
        <a:off x="54944" y="131988"/>
        <a:ext cx="5796293" cy="1015652"/>
      </dsp:txXfrm>
    </dsp:sp>
    <dsp:sp modelId="{28CE9032-D876-5241-A428-1F360AB9A581}">
      <dsp:nvSpPr>
        <dsp:cNvPr id="0" name=""/>
        <dsp:cNvSpPr/>
      </dsp:nvSpPr>
      <dsp:spPr>
        <a:xfrm>
          <a:off x="0" y="1202584"/>
          <a:ext cx="5906181" cy="1399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Put malicious code at a predictable location in memory, usually masquerading as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Trick vulnerable program into passing control to it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Overwrite saved EIP, function callback pointer, etc</a:t>
          </a:r>
          <a:r>
            <a:rPr lang="en-US" sz="1900" kern="1200" dirty="0"/>
            <a:t>.</a:t>
          </a:r>
        </a:p>
      </dsp:txBody>
      <dsp:txXfrm>
        <a:off x="0" y="1202584"/>
        <a:ext cx="5906181" cy="1399320"/>
      </dsp:txXfrm>
    </dsp:sp>
    <dsp:sp modelId="{89D2268C-6F34-1F41-9B59-6CFDE2D7D0D7}">
      <dsp:nvSpPr>
        <dsp:cNvPr id="0" name=""/>
        <dsp:cNvSpPr/>
      </dsp:nvSpPr>
      <dsp:spPr>
        <a:xfrm>
          <a:off x="0" y="2601904"/>
          <a:ext cx="5906181" cy="1125540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Idea: prevent execution of untrusted code</a:t>
          </a:r>
        </a:p>
      </dsp:txBody>
      <dsp:txXfrm>
        <a:off x="54944" y="2656848"/>
        <a:ext cx="5796293" cy="1015652"/>
      </dsp:txXfrm>
    </dsp:sp>
    <dsp:sp modelId="{7E57E59B-3AD9-3646-9243-8C7910A2EDF0}">
      <dsp:nvSpPr>
        <dsp:cNvPr id="0" name=""/>
        <dsp:cNvSpPr/>
      </dsp:nvSpPr>
      <dsp:spPr>
        <a:xfrm>
          <a:off x="0" y="3727444"/>
          <a:ext cx="5906181" cy="1426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Make stack and other data areas non-executable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Digitally sign all code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Ensure that all control transfers are into a trusted, approved code image</a:t>
          </a:r>
        </a:p>
      </dsp:txBody>
      <dsp:txXfrm>
        <a:off x="0" y="3727444"/>
        <a:ext cx="5906181" cy="1426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991E8-2A64-504E-89E3-1EDCD0158D58}">
      <dsp:nvSpPr>
        <dsp:cNvPr id="0" name=""/>
        <dsp:cNvSpPr/>
      </dsp:nvSpPr>
      <dsp:spPr>
        <a:xfrm>
          <a:off x="0" y="2524"/>
          <a:ext cx="5906181" cy="6165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Register-memory machine</a:t>
          </a:r>
        </a:p>
      </dsp:txBody>
      <dsp:txXfrm>
        <a:off x="30099" y="32623"/>
        <a:ext cx="5845983" cy="556391"/>
      </dsp:txXfrm>
    </dsp:sp>
    <dsp:sp modelId="{74EB3D51-AC7B-6142-BB98-6B6C3C6B0E04}">
      <dsp:nvSpPr>
        <dsp:cNvPr id="0" name=""/>
        <dsp:cNvSpPr/>
      </dsp:nvSpPr>
      <dsp:spPr>
        <a:xfrm>
          <a:off x="0" y="619114"/>
          <a:ext cx="590618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Plentiful opportunities for accessing memory</a:t>
          </a:r>
        </a:p>
      </dsp:txBody>
      <dsp:txXfrm>
        <a:off x="0" y="619114"/>
        <a:ext cx="5906181" cy="513360"/>
      </dsp:txXfrm>
    </dsp:sp>
    <dsp:sp modelId="{6F791DF5-92C6-894E-8210-27021782C871}">
      <dsp:nvSpPr>
        <dsp:cNvPr id="0" name=""/>
        <dsp:cNvSpPr/>
      </dsp:nvSpPr>
      <dsp:spPr>
        <a:xfrm>
          <a:off x="0" y="1132474"/>
          <a:ext cx="5906181" cy="616589"/>
        </a:xfrm>
        <a:prstGeom prst="roundRect">
          <a:avLst/>
        </a:prstGeom>
        <a:solidFill>
          <a:schemeClr val="accent2">
            <a:hueOff val="373730"/>
            <a:satOff val="-16788"/>
            <a:lumOff val="22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Register-starved</a:t>
          </a:r>
        </a:p>
      </dsp:txBody>
      <dsp:txXfrm>
        <a:off x="30099" y="1162573"/>
        <a:ext cx="5845983" cy="556391"/>
      </dsp:txXfrm>
    </dsp:sp>
    <dsp:sp modelId="{759D5FDA-7239-7D45-9D64-B2D301392C69}">
      <dsp:nvSpPr>
        <dsp:cNvPr id="0" name=""/>
        <dsp:cNvSpPr/>
      </dsp:nvSpPr>
      <dsp:spPr>
        <a:xfrm>
          <a:off x="0" y="1749064"/>
          <a:ext cx="5906181" cy="673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Multiple sequences likely to operate on same register</a:t>
          </a:r>
        </a:p>
      </dsp:txBody>
      <dsp:txXfrm>
        <a:off x="0" y="1749064"/>
        <a:ext cx="5906181" cy="673785"/>
      </dsp:txXfrm>
    </dsp:sp>
    <dsp:sp modelId="{C452965A-DA32-3340-8081-5F99B352909E}">
      <dsp:nvSpPr>
        <dsp:cNvPr id="0" name=""/>
        <dsp:cNvSpPr/>
      </dsp:nvSpPr>
      <dsp:spPr>
        <a:xfrm>
          <a:off x="0" y="2422849"/>
          <a:ext cx="5906181" cy="616589"/>
        </a:xfrm>
        <a:prstGeom prst="roundRect">
          <a:avLst/>
        </a:prstGeom>
        <a:solidFill>
          <a:schemeClr val="accent2">
            <a:hueOff val="747461"/>
            <a:satOff val="-33577"/>
            <a:lumOff val="44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Instructions are variable-length, unaligned</a:t>
          </a:r>
        </a:p>
      </dsp:txBody>
      <dsp:txXfrm>
        <a:off x="30099" y="2452948"/>
        <a:ext cx="5845983" cy="556391"/>
      </dsp:txXfrm>
    </dsp:sp>
    <dsp:sp modelId="{D7BC46C6-41F1-474B-8661-4F0C93B4D517}">
      <dsp:nvSpPr>
        <dsp:cNvPr id="0" name=""/>
        <dsp:cNvSpPr/>
      </dsp:nvSpPr>
      <dsp:spPr>
        <a:xfrm>
          <a:off x="0" y="3039439"/>
          <a:ext cx="5906181" cy="1058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More instruction sequences exist in </a:t>
          </a:r>
          <a:r>
            <a:rPr lang="en-US" sz="2000" kern="1200" dirty="0" err="1"/>
            <a:t>libc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Instruction types not issued by compiler may be available</a:t>
          </a:r>
        </a:p>
      </dsp:txBody>
      <dsp:txXfrm>
        <a:off x="0" y="3039439"/>
        <a:ext cx="5906181" cy="1058805"/>
      </dsp:txXfrm>
    </dsp:sp>
    <dsp:sp modelId="{96DC8A2A-F267-9B44-A4CA-BCE37493AE0C}">
      <dsp:nvSpPr>
        <dsp:cNvPr id="0" name=""/>
        <dsp:cNvSpPr/>
      </dsp:nvSpPr>
      <dsp:spPr>
        <a:xfrm>
          <a:off x="0" y="4098244"/>
          <a:ext cx="5906181" cy="616589"/>
        </a:xfrm>
        <a:prstGeom prst="roundRect">
          <a:avLst/>
        </a:prstGeom>
        <a:solidFill>
          <a:schemeClr val="accent2">
            <a:hueOff val="1121191"/>
            <a:satOff val="-50365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Unstructured call/ret ABI</a:t>
          </a:r>
        </a:p>
      </dsp:txBody>
      <dsp:txXfrm>
        <a:off x="30099" y="4128343"/>
        <a:ext cx="5845983" cy="556391"/>
      </dsp:txXfrm>
    </dsp:sp>
    <dsp:sp modelId="{37C8765D-8F41-B34F-8C7F-14D3ADF5F9B6}">
      <dsp:nvSpPr>
        <dsp:cNvPr id="0" name=""/>
        <dsp:cNvSpPr/>
      </dsp:nvSpPr>
      <dsp:spPr>
        <a:xfrm>
          <a:off x="0" y="4714834"/>
          <a:ext cx="5906181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52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Any sequence ending in a return is useful</a:t>
          </a:r>
        </a:p>
      </dsp:txBody>
      <dsp:txXfrm>
        <a:off x="0" y="4714834"/>
        <a:ext cx="5906181" cy="513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21:41:01.3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1402 0 24575,'-26'46'0,"-2"4"0,2 18 0,-9 14-1631,6 3 1631,3-30 0,1 3 0,8-1 0,-1 2 0,-12 4 0,0 4-721,4 18 0,1 3 721,-4-10 0,0-1 0,7-5 0,-2 4 0,-7 11 0,-5 9 0,6-12 0,13-24 0,-1 0 0,-16 23 0,-7 10 0,10-13 0,18-26 0,1-5 0,-11 0 0,0 1 129,7-2 0,1-1-129,-22 38 0,16-24 0,-3 8 0,0-1 0,-13 16 0,1-2 0,2 7 0,1-5 0,6-29 0,4-14 749,14-26-749,0-1 1542,4-1-1542,0 2 524,0 0-524,1 3 0,-1-3 0,-5 4 0,5-5 0,-4 4 0,4-3 0,-5 0 0,5-1 0,-4-9 0,8 3 0,-7-2 0,7 3 0,-8-4 0,12-18 0,-6 1 0,3-16 0,-1 1 0,-8 6 0,3-14 0,-4 18 0,-2-16 0,-4 9 0,0-27 0,-8 11 0,3-10 0,3 21 0,7 2 0,2 12 0,8 1 0,-3 5 0,4-1 0,-5 5 0,4-4 0,-3 4 0,0 0 0,3-4 0,-4 4 0,1-5 0,3 1 0,-7-5 0,7 3 0,-8-3 0,8 5 0,-3 3 0,4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30:21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1023 14 24575,'-36'-7'0,"-20"1"0,-23 14 0,-1-6 0,10 6 0,-3 2 0,18-5 0,-1 1-888,-19 2 0,-1 4 888,18 0 0,5 2 0,-18 4 70,9 5-70,24-1 413,7-12-413,3 9 0,15-12 0,6-6 0,1 4 0,6-11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31:2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3224 2338 24575,'-8'-6'0,"-3"5"0,-2-11 0,-16 11 0,0-11 0,-7 10 0,0-11 0,-11 4 0,-1-13 0,-24 4 0,-7-14 0,15 14 0,-17-15 0,12-1 0,-1-1 0,17 10 0,1 1 0,-19-10 0,-14-5 0,10-3 0,-2 7 0,0-7 0,1 0 0,19 15 0,-8-13 0,8 15 0,-10-16 0,-8-2 0,4-9 0,-6 0-269,37 21 1,0 0 268,-32-31 0,27 25 0,1 1 0,-19-25-713,13 15 1,-1-1 712,11 8 0,1-1 0,-10-12 0,0-2 0,6 6 0,1 1-219,5 6 0,3 0 219,-21-36 0,-11 8 0,21-7 0,-15 5 0,8-6 0,11 26 0,1-3 0,17 23 0,2-12 487,7 19-487,-1-10 1429,8 19-1429,-6-12 484,12 13-484,-12 0 0,12 2 0,-5 5 0,6-6 0,-6 0 0,5 0 0,-11 0 0,11 0 0,-11 0 0,11 0 0,-5 0 0,6 0 0,-6 18 0,-2-2 0,-6 23 0,-15 5 0,11-1 0,-11 1 0,15-5 0,-6-11 0,5 5 0,-12-6 0,12-1 0,-4 0 0,6 0 0,0 0 0,11-12 0,-2-3 0,9-5 0,-5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31:22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24575,'-1'6'0,"9"-5"0,13 11 0,7-4 0,9 21 0,1-17 0,11 31 0,15-22-6784,-4 19 6784,24-6 0,-17-1 0,-16-9 0,8-1 0,-33-15 0,12 5 0,-19-12 0,-6 5 1696,-6-12 0,-1 5 0,-6-5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21:24:1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1098 24575,'0'-10'0,"0"0"0,0-1 0,0 1 0,0-12 0,-5-2 0,3-19 0,-14-1 0,13-1 0,-21-12 0,9 3 0,-6-14 0,1 8 0,13 1 0,-4 8 0,3-1 0,-4 14 0,5 3 0,-3 7 0,4 14 0,0-7 0,1 15 0,1 1 0,2-4 0,-7 3 0,8-4 0,-13-6 0,11-1 0,-11 0 0,3-4 0,4 10 0,-8-5 0,14 6 0,-8 0 0,8-1 0,-4 1 0,5 0 0,-5-6 0,4 5 0,-9-10 0,4 4 0,0 0 0,-4 1 0,-1 6 0,-6-1 0,0 0 0,2 0 0,4 6 0,6-5 0,-5 9 0,9 7 0,-3 1 0,4 8 0,0-5 0,-5 6 0,4 6 0,-15 24 0,13-6 0,-18 11 0,13-15 0,-4-11 0,2 1 0,8-14 0,-7 3 0,8-5 0,-4-4 0,5-2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3T21:24:1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24575,'5'-5'0,"12"0"0,1 5 0,16 5 0,3-3 0,0 8 0,13-3 0,-13 0 0,0 3 0,-9-8 0,-11 7 0,-2-8 0,-5 4 0,-4-1 0,3-3 0,-4 4 0,6-1 0,-1-3 0,0 4 0,0-5 0,-5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8:44:4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1255 24575,'9'-8'0,"-1"-1"0,1-9 0,2-19 0,9-5 0,-3-20 0,12 0 0,-3-12 0,6 9-436,-14 16 1,1-2 435,16-42 0,-12 39 0,0 2 0,11-26 0,6 7 0,-17 35 0,-2-10 0,-10 19 0,1 7 0,-10 3 0,10 8 871,-11-4-871,6 4 0,-6 1 0,7-1 0,-3 0 0,0 0 0,-2 1 0,1-1 0,-3 0 0,3 0 0,-4 1 0,0-1 0,4 0 0,1-3 0,3-2 0,1-3 0,-1-1 0,-3-6 0,3 4 0,-4 0 0,1 7 0,-1 4 0,-4 1 0,0 7 0,0 5 0,0 6 0,-4 2 0,3-3 0,-7 0 0,7-1 0,-6 1 0,-2-1 0,-5 1 0,-7-1 0,6 1 0,-12 1 0,12-5 0,-10 7 0,12-10 0,0 6 0,4-8 0,4 4 0,-2-3 0,2 3 0,-8-4 0,-7 4 0,-19-2 0,2 7 0,-21-1 0,18 4 0,4 0 0,16-6 0,16-3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8:44:49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24575,'4'-5'0,"4"9"0,2 2 0,8 17 0,9 5 0,-2 7 0,22 17 0,-21-15 0,10 9 0,-19-24 0,-3 2 0,-5-11 0,-5 1 0,4-6 0,-7 0 0,3-7 0,-4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10:27.771"/>
    </inkml:context>
    <inkml:brush xml:id="br0">
      <inkml:brushProperty name="width" value="0.35" units="cm"/>
      <inkml:brushProperty name="height" value="0.35" units="cm"/>
      <inkml:brushProperty name="color" value="#941100"/>
    </inkml:brush>
  </inkml:definitions>
  <inkml:trace contextRef="#ctx0" brushRef="#br0">42 544 24575,'0'32'0,"-5"8"0,-1-13 0,0 22 0,1 13 0,-3 15 0,6 1 0,-6 21-492,7-46 0,2 1 359,-1 5 1,0 3 132,0 10 0,0 1 0,0-6 0,0 1 0,0-1 0,0 0 0,0 7 0,0-3 0,0 25 0,0-34 0,0 1 0,-1-10 0,2 1 0,3 11 0,1 4 0,-4 12 0,0-1 0,4-17 0,0-1 0,-1 10 0,0-3 0,-2 25 0,8-30 0,-1 0 0,-7 33 0,12-22 0,1 4 0,-13-16 0,1-1 0,11 5 0,-1 1 0,-11 2 0,-2 1 0,9-4 0,0 1 0,-3 8 0,0-1 0,0-7 0,0-1 0,0-1 0,-3-4 0,-3 32 0,0-11 0,0 2 0,0-26 0,0 1 0,4 32 0,2 1-492,-1-24 0,1-3 0,0 2 0,0-1 296,3-7 0,-1-2 177,-3-5 0,0-3 19,13 40 0,-8-12 0,6 9-253,-6-36 1,1 1 252,9 45 0,-4-33 0,-2 0 0,-4 29 0,4-4 0,-1 3 0,-11-30 0,0-1 0,8 14 0,-1-4 0,-9 13 983,0-35-905,0 25 905,0-22 0,0 19-517,0 3-466,0-6 0,0 0 0,0 14 0,4-47 0,-2 49 0,7-48 45,-7 10-45,2-13 614,-4-7-614,5 5 0,-3 8 0,2-3 0,-4 10 0,0 0 0,5-10 0,-3 22 0,2-29 0,3 28 0,-5-28 0,5 17 0,-7-24 0,4 2 0,-3-15 0,2 4 0,-3-5 0,0 1 0,8-1 0,-6 1 0,6 0 0,-8-1 0,3 1 0,-2-1 0,3 1 0,-4 3 0,0 2 0,0-1 0,4 0 0,-3-5 0,3 1 0,-4 3 0,0-2 0,0 2 0,0-3 0,0-1 0,7 9 0,-1-11 0,11 10 0,-4-12 0,11 6 0,-5-1 0,2 1 0,15 1 0,2 8 0,23 5 0,1 0 0,12 8-984,16-13 786,-30-4 1,-1-2 197,38-2-326,-34-6 0,-1-1 326,19 4 0,9-6-89,-16 6 89,-12-8 0,-13 5 0,-11-4 983,-6 9-642,-13-5 355,12 6-696,-5-1 100,7-4-100,13 5 0,3-2 0,12 0 0,-11-2 0,2 0 0,32 3-451,-18-5 1,-1 0 450,15 3 0,-13-8 0,3 0 0,-12 8 0,19-6 0,-15 6 0,-4-8 0,-9 7 0,0-5 0,9 5 0,4-7 0,15 7 0,-25-1 0,-1-1 0,30 5 0,-25-1 0,0 0 0,25 1 0,-12 0 0,3 1 106,-10-1 0,1-1-106,18-2 0,-1-2 0,-19 1 0,0-2 0,15-3 0,2-2 0,-10 1 0,2 0-492,24 0 0,2 0 0,-14 0 0,2 0 164,-14 0 0,2 0 0,-2 0-164,16-1 0,-2 2 0,6 3 0,-3 1 432,-15-5 1,0 2 59,21 7 0,-3 1 0,-36-8 0,2-1 0,10 2 0,9 1 0,-1-1-492,23-2 0,-1-2 0,-8 2 0,3-2 164,-6-1 0,5-2 0,-5 0-164,9-2 0,-5-1 256,2 1 0,1-1 236,-13 0 0,2-1 0,-6 2 0,-8 0 0,0 0 0,17-1 0,9-1 0,-9-1 0,-15-1 0,0 0 0,6 2 0,8 1 0,-7-1 0,-4-3 0,-3 1 0,25-1 0,-2 0 0,-35 1 0,-1 1 491,27-2 1,-2 0-329,6-6-163,-18 6 0,3 1 0,-19 4 0,0 2 0,17-1 0,4 1 0,8 4 0,1 0 0,-5 0 0,-1 0 0,3 1 0,-2-2 0,-17-3 0,-3-1 483,2 1 1,-1-3-484,34-11 0,-43 8 0,0 2 0,40-1 0,-38 4 0,2 2 0,5 2 0,0 2 0,-4-1 0,-4 0 0,27 0 0,-24-1 0,1 2 0,42 18 0,-38-14 0,4 2 0,4 12 0,7 2 0,13-6 0,11-1 0,-5 1-173,-26 0 1,-4 1 0,6-1 172,12-2 0,8-1 0,2-1 0,-7 0 0,2 1 0,-5 0 0,-1-3-9,2-3 1,-1-2 0,1-1 8,0 2 0,0-2 0,1 0 0,2-2 0,0-1 0,-1-1-328,-12 1 0,-1 0 0,1 0 233,5 0 1,2-1 0,-1 2 94,-5 2 0,-1 1 0,-2-1-477,20-1 1,0-1 476,-21 2 0,3 2 0,2-3 0,16-4 0,4-2 0,-4 0 0,-13 3 0,-3 1 0,0-1 0,5-4 0,0-2 0,-7 1 0,-5 1 0,-6 0 491,-8 0 1,-3 0 491,31-10 0,-7 13 0,-28-5 0,-13 7 0,0-5 0,12 4 0,-15-4 0,26 5 0,-1 0-506,8 0 1,4 0-478,24 0 0,4 0 0,2 0 0,-45 0 0,0 0-492,33 1 0,1-2 403,-29-3 0,-5 0 89,1 4 0,-3-2-452,37-14 452,-34 14 0,-3 2 0,22-8 0,-12 7 0,2 2 0,18-1 0,-10 0 0,5 0 0,-13-1 0,1 2 0,4 3 0,-3 0 0,26-2 0,-3 14 0,-34-14 0,18 13 0,-22-7 0,-1 6 983,-2-2-831,-20-5 327,6 2-479,-13-7 0,12 7 0,-5-8 0,0 4 0,-6-1 0,-7-3 0,-5 3 0,1-4 0,0 4 0,-1-3 0,5 6 0,0-6 0,11 8 0,3-3 0,18 7 0,4 0 0,13-4 0,-1 5 0,-12-13 0,-10 6 0,-19-7 0,-7 0 0,-8-8 0,-2-1 0,-3-16 0,0-9 0,0-13 0,0-23 0,0-8-492,-4 21 0,-1-1 327,3-39-327,-8 23 0,0-6 97,8-13 0,2-4 395,-3 22 0,-1-2 0,1 1 0,2 5 0,2 2 0,-1-3-328,0-17 0,0-4 0,0 2 0,0 5 0,0 1 0,0-2 225,0 14 1,0-2-1,0-1 1,0-2 102,0-9 0,0-2 0,0-1 0,0 3-328,0-14 0,0 3 0,0-2 82,0 15 0,-1-3 0,1 0 0,1 2 0,1 7 0,1 1 0,0 1 0,0-1 51,0 1 0,0 0 0,0 0 0,1 3-133,3-11 0,1 3 0,1-1 108,2-13 0,2-1 0,-2 7 220,-4 0 0,1 0 0,6 0 0,2-5 0,-2 7 0,-6 7 0,-1 1 0,1-3 0,0-7 0,-1 8 0,-1 6 0,-2 4-327,-2-16 0,-4 7 327,-5 3 983,-1 4-533,-1 35 533,-5-16 0,12 40 0,-4-17 0,6 19 0,0-1 0,0-3 0,0-1 0,0 1 0,0 0 0,0-1-915,0-14-68,0 4 0,0-6 0,0 2 0,0 6 0,0-7 0,-7-13 0,5 10 0,-5-10 0,3 20 0,3-31 0,-3 24 0,-4-51 0,6 19 0,-11-27 0,12 27 0,-4 4 0,5 35 0,0-6 0,0 13 0,-4-5 0,3 10 0,-3 1 0,4 1 0,0-2 0,0-3 0,0-5 0,0-3 0,0 2 0,0-9 0,0 17 0,-5-15 0,4 7 0,-11-23 0,11 17 0,-6-8 0,3 23 0,3-2 0,-3 6 0,4-13 0,0 0 0,0-4 0,0-5 0,0 6 0,0-20 0,0 20 0,0-17 0,0 21 0,0-24 0,0 10 0,0 1 0,0 4 0,0 20 0,0-13 0,0 11 0,0-5 0,0 5 0,0-4 0,0 7 0,-4 2 0,3-4 0,-3 6 0,4-6 0,0-1 0,0 3 0,0-6 0,0 2 0,0 1 0,0 0 0,0 4 0,0 0 0,0-3 0,-4 2 0,3-2 0,-2 3 0,3 0 0,0 0 0,0-3 0,-4-2 0,3-3 0,-3-1 0,4 5 0,0 0 0,-4 0 0,3 0 0,-3-1 0,4 2 0,-4 3 0,3 0 0,-3 0 0,-11 1 0,-4-2 0,-15 5 0,1-5 0,-26 9 0,7-11 0,-35 10 0,-3-14-492,38 10 0,-2 1 336,-12 0 0,0-1 156,5-3 0,0 1 0,-6 2 0,2 1-563,-28-6 563,29 6 0,3 1 0,-11-3 0,11 2 0,-3-1 0,11 2 0,0-1 0,-8-4 0,0 0 0,7 5 0,1-1 0,2-4 0,2 0 0,-28 0-81,12 1 81,-19 0 0,32-1 0,-23-8 0,22 13 0,-1 0 0,-32-11-492,12 8 0,-2 2 422,21 0 0,1 0 70,-5-4 0,-1 0 263,1 8 0,2 0-263,-36-15 0,23 15 0,-1 0-342,14-7 0,1-1 342,-10 8 0,0 0 0,8-3 0,1-1 0,-11 0 0,4 1 0,-24 1-114,10-2 0,-4 0 114,18 5 0,0 0 0,-19-4 0,-1-1-41,21 4 0,2-1 41,-8-2 0,3-1 0,-18 5 0,14-4 0,-5-1 0,8 4 0,-1-1-448,-6-7 1,1-1 447,18 9 0,0 0 0,-20-9 0,-1 1 0,19 7 0,1 1 0,-10-4 0,-3 0 0,-16 5 0,2 0 0,25 0 0,-1 0-483,-38 0 1,-3 0 482,29 0 0,1 0 0,-31 0 0,2 0 0,42 0 0,-2 0 0,-6 0 0,-6 0 0,5 0 0,7 0 0,-1 0 0,-11 0 0,-8 0 0,4 0 0,-5 5 0,2 0 0,-14 0 0,-2 2 0,0 3 0,2 2 0,13-2 0,0 1 0,13-3 0,-3 0 0,5-2 0,2 1 0,-1-2 0,-8-1 0,-7 0 0,8-2 0,14-2 0,-1 0 0,-10 0 0,-9 0 0,1 0 0,2 0 0,0-1 0,2 2 0,-21 4 0,0-1 0,17-3 0,-4-1 0,7 2 0,4 3 0,5-1 0,-4-3 0,2-2 0,4 1 0,0 0 0,-3 0 0,-4 0 0,-24 0 0,1 0 0,31 0 0,-2 0 0,-21 0 0,-10 0 0,12 0 0,24 0 0,1 0 0,-8 0 0,-7 0 0,0 0 0,0 0 0,-2 0 0,4 0 0,-17 0 0,1 0 0,19 0 0,-3 0 0,3 0 0,-19 0 0,6 0 0,22 0 0,-2 0 0,-27 0 0,-1 0 0,25 0 0,2 0 0,-10 0 0,-2 0 0,-1 0 0,-2 0 0,-7 0 0,-3 0 0,-4-1 0,2 2-446,18 3 0,3 0 446,-6-4 0,2 2 0,16 6 0,-1 1 0,-17-8 0,-1 0 0,13 7 0,-2 1 0,-36-2 0,-1-2 0,31 0 0,1 1 0,-26 3 0,1 0 0,25-3 0,3 0 0,3 3 0,0 2 0,-5-1 0,0 0 0,6-5 0,1 1 0,5 2 0,2 0 983,-38 1-25,15 8-958,14-9 899,-1 6-899,13-12 983,3 10-75,-2-2-908,-2-2 983,6 5-507,-13-12-382,28 8-94,-17-3 0,20 0 0,-5 4 0,4-9 0,-6 9 0,0-9 0,0 4 0,-8-5 0,6 0 0,-6 0 0,-5 0 0,10 0 0,-10 0 0,0 0 0,10-5 0,-10 4 0,12-4 0,1 0 0,-25 4 0,6-11 0,-36 2 0,-4-7 0,11 0 0,29 12 0,2 0 0,-15-2 0,-10 7 0,14 0 0,-1-6 0,-25 4 0,6-13 0,-9 13 0,15-13 0,14 13 0,-1-5 0,0 7 0,20-4 0,-15 3 0,15-9 0,-20 8 0,13-5 0,10 3 0,8 3 0,-8-10 0,3 10 0,-10-11 0,13 11 0,-1-4 0,1 5 0,-13 0 0,-3-7 0,-25 5 0,-4-13 0,13 13 0,-19-6 0,45 3 0,-20 4 0,26-4 0,7 5 0,-6 0 0,6 0 0,4 0 0,-2 0 0,15 0 0,-8 0 0,8 0 0,-4 0 0,4 0 0,0 0 0,1 4 0,-1-3 0,0 3 0,0-4 0,1 3 0,-1-2 0,0 7 0,1-3 0,3 3 0,1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14:21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2077 1610 24575,'-12'0'0,"2"0"0,-7-4 0,4-1 0,-12-4 0,6 0 0,-38-5 0,12-6 0,-17-1 0,-9-12 0,-7-7 0,33 21 0,-3-1 0,-10-7 0,0-2 0,10 5 0,3 1 0,-26-13 0,-11-14 0,24 16 0,-20-9 0,-1-9 0,16 18 0,4-14 0,11 20 0,0-28 0,13 29 0,-14-29 0,-3 17 0,16 5 0,-19-13 0,22 14 0,-1 3 0,2-6 0,14 20 0,-4-15 0,8 12 0,-2-13 0,1 6 0,4 0 0,-5-13 0,6 11 0,4-6 0,-3 13 0,8 8 0,-7 9 0,7-4 0,-3 3 0,4-4 0,0 1 0,0-1 0,0 0 0,0 0 0,0 1 0,0-5 0,-5-8 0,4 6 0,-4-15 0,1 18 0,3-18 0,-2 14 0,-1-8 0,3 10 0,-3-2 0,4 2 0,0 1 0,0-4 0,0 4 0,0-1 0,0 1 0,0 12 0,-4 2 0,-1 12 0,-4-4 0,-3 8 0,-2-4 0,-7 12 0,0 1 0,-3 8 0,-9 5 0,14-12 0,-10 4 0,15-14 0,1 0 0,0-7 0,4 5 0,5-9 0,-4 3 0,3-2 0,-4-2 0,4 4 0,2-8 0,10-6 0,3-1 0,-1-2 0,-1 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14:2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24575,'20'8'0,"-4"2"0,16 4 0,-6 0 0,0-4 0,6 7 0,-17-6 0,5 5 0,-11-8 0,0 1 0,-1 0 0,1-1 0,-1 1 0,1-1 0,-4 1 0,2-4 0,-2 2 0,4-2 0,-1 0 0,1 3 0,0-4 0,-1 5 0,1 0 0,3 3 0,-2-6 0,2 5 0,-3-6 0,-4 4 0,2-1 0,-2-3 0,0-1 0,-1-4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21:41:02.8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0 412 24575,'4'-30'0,"10"-2"0,-3 16 0,19-8 0,-13 8 0,31-12 0,-16 5 0,19 0 0,-23 6 0,-1 6 0,-8 2 0,-4 3 0,3-2 0,-4 7 0,5-3 0,0-1 0,1 4 0,-1-7 0,0 2 0,-5-7 0,0 6 0,-5-10 0,1 15 0,-5-11 0,4 12 0,-8-7 0,7 6 0,-7-6 0,7 7 0,-2-8 0,3 8 0,0-7 0,5 7 0,-3-8 0,2 4 0,-3-1 0,-5-2 0,3 7 0,-6-8 0,6 8 0,-3-3 0,5 4 0,-5-4 0,-1 3 0,-4-4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14:33.0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107 1 24575,'-14'26'0,"-2"-1"-984,10 0 0,1 1 0,0 7 0,-2 13 0,-1 30 0,-9 5 0,8-9 0,1 11 798,8-38 186,-5 16 983,4-15 0,-4 0 0,5-10 0,0 10 0,0-13 0,0 0 0,0 0 0,0 0-789,0 0-194,0 0 0,0-7 0,0-6 0,0-7 0,4-9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14:34.48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125 64 24575,'-23'14'0,"6"-2"0,10-3 0,6-1 0,-3 5 0,4-4 0,4 4 0,0-5 0,5 1 0,0-4 0,-1-2 0,5-10 0,-4-3 0,0-4 0,-5-2 0,-1 6 0,-2-3 0,3 5 0,-8-1 0,-5 0 0,-4 4 0,-1 1 0,2 1 0,-1 2 0,-1-3 0,1 8 0,0 0 0,5 5 0,-1 0 0,0-1 0,0-3 0,4 3 0,28-15 0,-12 1 0,17-8 0,-24-2 0,-4 6 0,0-3 0,-8 5 0,2-1 0,-6 0 0,3 4 0,0 1 0,0 4 0,1 8 0,3-2 0,1 6 0,4-3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20:42.67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8550 1 24575,'-35'14'0,"8"-1"0,-17-1 0,22-2 0,-35 4 0,-13 6 0,2 4 0,-21 0 0,14 7-811,-15 6 811,44-18 0,-2 1-492,-15 9 0,-2 0 373,10-8 0,1-1 119,1 3 0,-1 0 0,-8-3 0,-1 0 0,3 3 0,-2 1-492,-13-1 0,-1-1 7,8 3 0,0 0 485,-14 2 0,-3-1 0,3 1 0,-3 1 0,22-6 0,-1 1 0,-5 0-328,-18 2 0,-5-1 0,5-2-164,-10 3 0,1-2 164,12-4 0,-3 0 0,4-2-164,-8 1 0,2-1 479,23-3 0,-1 1 0,-2 1 13,-11 4 0,-3 0 0,2-2 0,7-4 0,2-2 0,-1 1 0,-2 2 0,-2 0 0,-2-1-328,-18-1 0,-4-3 0,8 0-60,5 2 0,-1 0 126,-3-1 0,-7 0 0,13-1 262,20 0 0,6 0 0,-11 1 0,1-1 0,10-5 0,1 0 0,-8 4 0,-1 0 0,0-7 0,1-2 0,2 6 0,-2-2 27,-17-8 1,-2-3-28,8 1 0,-1 0 0,-15 0 0,-2-1 327,30 0 1,-2 0 0,3 0-85,-18 1 0,-4 0-243,-8 1 0,-8 1 0,7 0 0,2-2 0,1 2 0,10 3 0,-4 2 0,5-1 0,-7 0 0,5 0 0,7 1 0,0-2 0,-11-3 0,2-1 491,24 4 1,2-1-422,-11-6 0,1-3-70,14 6 0,2-1 0,-7-3 0,3-1 983,-19-1-98,-7-5-885,31 14 983,-8-6-338,2 8 338,30 0 0,-30 0 0,40 0 0,-19 0-550,28 0-433,-3 4 0,4-3 0,1 2 0,-1 1 0,0-3 0,24-17 0,6-9 0,13-14 0,21-10 0,-5-4 0,30-3 0,-23 13 0,1 0 0,27-7 0,-30 17 0,-4 1 0,4-6 0,-15 15 0,-13-2 0,-15 20 0,-7 1 0,-1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9:20:44.5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24575,'39'19'0,"-2"4"0,-15-12 0,21 6 0,-17-1 0,34 8 0,-23-6 0,4 6 0,-17-14 0,-7 7 0,8-2 0,-6-1 0,5 4 0,-7-8 0,1 3 0,-5-5 0,-1-3 0,-3-1 0,0 0 0,-1 0 0,-3 5 0,3-1 0,-4 1 0,1 0 0,7-1 0,-1 12 0,9 2 0,-4 0 0,3-3 0,-9-14 0,2-1 0,-3 0 0,-5 12 0,4-5 0,-7 8 0,7-14 0,-7 3 0,6 0 0,-1 13 0,3-6 0,-3 4 0,1-14 0,-6 3 0,3-3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23:55:24.4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24575,'84'18'0,"-4"-1"0,7 10 0,-36-13 0,4 1-1639,23 7 1,4-1-1,-5-8 1,1-2-1,16 5 1,-2-2 1832,-29-12 1,-1-2-195,11 5 0,-5 0 1845,0-5-1845,16 0 0,-55-4 0,4 3 3276,-24-7-171,-1 7-1889,-4-2-1216,5 3 0,-1 0 0,5 0 0,0 3 0,1-2 0,2 3 0,-2 0 0,-1-3 0,0 3 0,-5-4 0,1 0 0,-4 0 0,-2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23:55:25.6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0 275 24575,'24'-10'0,"2"-3"0,25-12 0,-14 9 0,26-23 0,-1 6 0,-4-7 0,9 1 0,-26 16 0,-7 9 0,-14 13 0,-11-7 0,-1 7 0,-7-6 0,6 6 0,-2-3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23:55: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0 24575,'-15'9'0,"7"3"0,17 2 0,4 3 0,2 7 0,-2-9 0,13 22 0,-1 12 0,13 9 0,-14 3 0,-5-22 0,-3-8 0,-6-12 0,1 13 0,-4-13 0,2 5 0,-3-11 0,5-4 0,-6-5 0,0 0 0,2 0 0,-6 5 0,3 0 0,-4-1 0,0 1 0,4 3 0,1-2 0,-1 2 0,0-3 0,0 0 0,-3-1 0,7-3 0,-7-16 0,2 0 0,-3-6 0,0 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23:59:40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1925 0 24575,'-50'25'0,"-1"0"0,-29 18 0,9-11 0,42-15 0,-39 14-3277,30-10 0,-11 6 1207,-23 13 2070,15 0 0,-31 6 0,31-8 0,-27-4 0,32-6 0,-22-2 0,-1-3 0,-15 4 0,38-17 0,-2 1 0,-5 3 0,-1 0 0,0 1 0,1-1 0,-34-1 0,42 3 0,2 1 1736,-29 3-1736,13 0 0,-6 3 0,34-17 3276,2 5 0,18-10-2940,17 2-336,5-22 0,4 11 0,0-23 0,4 15 0,4-15 0,-3 12 0,6-13 0,-4 6 0,17-13 0,-8 4 0,7-4 0,-15 17 0,1-1 0,-5 9 0,1-3 0,-2 3 0,-7 1 0,3 9 0,-7-4 0,3 3 0,-1 0 0,2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23:59:42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24575,'30'0'0,"-1"7"0,-3 0 0,18 17 0,-14-16 0,28 21 0,18-7 0,-27 2 0,23-8 0,-53-4 0,-3-8 0,-4 1 0,-11 3 0,6-7 0,-2 3 0,4-1 0,-1 2 0,5 4 0,0-1 0,4 5 0,1-7 0,-5 5 0,0-10 0,-5 7 0,1-7 0,-4 6 0,-1-2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23:59:44.2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24575,'22'-5'0,"14"1"0,-9 4 0,14 0 0,-8 0 0,13 0 0,3 0 0,40 0 0,-8 8 0,-28-7 0,-1 0 0,13 7 0,18 0 0,-5-6 0,15 6 0,-3-1 0,-28-5 0,-4 11 0,-21-11 0,1 9 0,-13-10 0,-8 3 0,7-4 0,-5 0 0,13 5 0,-13-4 0,12 8 0,-5-7 0,7 3 0,0-5 0,-7 0 0,-5 0 0,-9 0 0,-3 0 0,-1 0 0,-3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8:30:21.803"/>
    </inkml:context>
    <inkml:brush xml:id="br0">
      <inkml:brushProperty name="width" value="0.05" units="cm"/>
      <inkml:brushProperty name="height" value="0.05" units="cm"/>
      <inkml:brushProperty name="color" value="#941100"/>
    </inkml:brush>
  </inkml:definitions>
  <inkml:trace contextRef="#ctx0" brushRef="#br0">0 636 24575,'27'-6'0,"10"2"0,-11 4 0,28-8 0,-12 6 0,42-16 0,-23 8 0,-12 0 0,4-1-4252,7-5 1,1-1 4251,-4 6 0,0-2 0,12-8 0,-2-1 1277,24-9-1277,-40 11 0,0-2 0,40-17 0,0-1 0,-18 11 0,-19 6 0,-24 6 0,-6 0 0,-9 1 6566,-5-3-6566,0 7 0,0-2 660,-4 3-660,3 1 0,1 0 0,-3 0 0,6-1 0,-7 1 0,4 0 0,0-1 0,0-3 0,0 2 0,0-3 0,-13 10 0,0 0 0,-16 5 0,-5 0 0,-7 0 0,-23 0 0,-4 0 0,8 0 0,-4 0 0,-42 0 0,41 0 0,1 0 0,-18 0 0,18 0 0,15 0 0,17-4 0,5-2 0,26 0 0,11 2 0,10-2 0,-8 4 0,-5-3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23:59:45.4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1 268 24575,'22'-18'0,"6"0"0,-2 3 0,7 3 0,0-9 0,13 7 0,-10-3 0,10 9 0,-20-1 0,-2 4 0,-7-3 0,-3 3 0,-2-3 0,-3 7 0,-1-7 0,1 7 0,0-7 0,-1 4 0,1-5 0,-1 0 0,1 0 0,-1 5 0,1-4 0,0 7 0,-1-3 0,-3 0 0,3 3 0,-7-7 0,6 3 0,-6-3 0,3-1 0,-4 4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23:59:46.9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24575,'18'23'0,"3"-2"0,-8-9 0,4 1 0,-3 1 0,-2-2 0,1 1 0,0 0 0,4 5 0,-3-5 0,2 3 0,-2-6 0,-1 6 0,4-6 0,-4 6 0,0-6 0,4 6 0,-8-6 0,4 2 0,-5-3 0,1 3 0,0-2 0,-1 2 0,1-3 0,-1-1 0,-3 1 0,3 0 0,-4 3 0,5-2 0,0 6 0,-1-6 0,1 2 0,-4-3 0,2-1 0,-2-3 0,0 3 0,-1-4 0,-1 9 0,6 0 0,1 5 0,-2-5 0,0 3 0,-3-10 0,-1 6 0,4-11 0,-7 6 0,3-21 0,-4 14 0,0-16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46:37.0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1 959 24575,'23'-10'0,"10"0"0,-4 0 0,22-11-3277,27 3 1638,-30 0 1,2 1 663,5 5 1,1 1 1721,-2-7 0,-1-1-747,42-2 0,-48 3 0,0 0 0,48-3 0,-48 0 0,0-2 0,39-17 0,-32 5 0,-11 0 0,-29 21 3276,4-4 0,-4 3-2819,3 2-457,-2 8 0,-5-3 0,6 7 0,1-8 0,3 3 0,13-5 0,-6 1 0,21-4 0,3 7 0,14-15 0,12 10 0,5-13 0,-1 0 0,10-3 0,-43 5 0,0 0 0,37-15 0,-36 15 0,-5 1 0,0 0 0,-5 6 0,-21 8 0,-4 7 0,-1-3 0,-4 4 0,0 0 0,0 0 0,12 0 0,2-5 0,11-2 0,14-6 0,3-2 0,27-2 0,-10 0 0,-11 3 0,-11 1 0,-5 0 0,-3 6 0,10 0 0,-14 2 0,1 3 0,-8-3 0,-2 5 0,2 0 0,0 0 0,-3 0 0,8 0 0,4 0 0,15 0 0,1 0 0,9 7 0,-10-5 0,27 14 0,-24-14 0,21 6 0,-37-3 0,-2-3 0,-15 3 0,-16-1 0,-1 1 0,1 15 0,-4-4 0,9 17 0,-9-13 0,8 5 0,-8 1 0,7-7 0,-1 14 0,-2-6 0,0-3 0,-5 7 0,0-7 0,0 3 0,0 19 0,0-15 0,0 5 0,0 9 0,0-18 0,5 20 0,-4 1 0,4-10 0,-5 10 0,6-5 0,-5-7 0,9 7 0,-9-8 0,4-1 0,0 1 0,-3-8 0,7-10 0,-8-1 0,7-5 0,1 11 0,-3-7 0,6-2 0,-7-9 0,4-4 0,-4-4 0,-1 11 0,-4-1 0,4 4 0,-3 2 0,3-7 0,-4 4 0,0 0 0,4-4 0,-3 3 0,3-3 0,0 0 0,5-1 0,5 0 0,25-3 0,5 3 0,20-4 0,1-15 0,12 3-427,4-30 427,1 13 0,-35 6 0,-3 1 0,3-1 0,5 1 0,-34 9 0,0 3 0,0-3 0,-4-1 0,-1 4 427,0-3-427,-3 4 0,4-4 0,-1 2 0,-3-6 0,7 7 0,-3-3 0,4 4 0,-4-1 0,3 1 0,-3 0 0,0 4 0,-1 1 0,0 0 0,10 3 0,4-3 0,8 4 0,26 0 0,21-9 0,-28 3 0,2 0-472,0-2 1,-1-4 471,7-6 0,-3-3 0,26-9 0,-33 3 0,0-2 0,-3 5 0,-1 0 0,36-22 0,-11 11 0,-27 14 0,-19 11 0,1-1 0,-7 5 0,-4 2 943,-7 4-943,-1-4 0,-1 3 0,-3-7 0,4 7 0,-4-11 0,3 10 0,-3-11 0,4 8 0,0-4 0,0 4 0,0 1 0,0 4 0,4 0 0,-3 0 0,11-4 0,-10 3 0,6-7 0,-8 7 0,-4-7 0,-9 3 0,-6-5 0,-8 1 0,-1 0 0,-6 4 0,-16-6 0,-10 2 0,-14 0 0,0 1 0,14 3 0,-23 4 0,19-11 0,-4 6 0,0 0 0,5-8 0,-4 1 0,3-2 0,21 2 0,-20-9 0,32 16 0,9 2 0,4 4 0,4 4 0,38-3 0,4 10 0,49-9 0,-5 13 0,-28-13 0,-11 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46:39.10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546 0 24575,'-24'9'0,"2"4"0,-4-1 0,-1 7 0,-9-3 0,9 4 0,0-6 0,13 3 0,1-7 0,4 3 0,0-4 0,-1 0 0,5 0 0,-3-4 0,3 3 0,-4-7 0,0 3 0,4 0 0,-3-3 0,-1 7 0,-2-3 0,-2 0 0,4 7 0,-4-6 0,3 12 0,-4-8 0,5 7 0,-4-7 0,7 3 0,-6-4 0,11 0 0,-7-4 0,7 3 0,-8-7 0,8 7 0,-3-3 0,0 0 0,3 3 0,-7-7 0,7 7 0,-7-3 0,3 4 0,-4 0 0,4 0 0,1 0 0,0-4 0,3 3 0,-8-7 0,8 7 0,-7-3 0,7 4 0,-7-4 0,7 3 0,-7-3 0,7 4 0,-7-4 0,7 3 0,-7-7 0,3 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46:51.8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1 984 24575,'18'-14'0,"0"-4"0,0 4 0,21-10 0,-8 2 0,16-6 0,1 8 0,-10-2 0,23-3 0,-23 1 0,10 2 0,-13 0 0,-1 9 0,-7-7 0,22-8 0,-18 5 0,11-9 0,-9 15 0,-13-1 0,5 7 0,-6-2 0,-1 8 0,7-4 0,-9 7 0,16-8 0,-16 9 0,9-5 0,-7 6 0,8-5 0,-6 0 0,12-6 0,-16 1 0,16 4 0,-9-3 0,5 3 0,4-5 0,-16 6 0,9-5 0,-4 9 0,-1-7 0,5 7 0,1-8 0,-6 4 0,26-1 0,-16-9 0,18 7 0,-13-8 0,-1-1 0,1-1 0,-8 1 0,6 0 0,-6 7 0,21-11 0,-21 12 0,18-11 0,-22 19 0,4-4 0,7-3 0,-14-2 0,6-9 0,6-12 0,-11 9 0,18-7 0,-19 12 0,13 4 0,-17 0 0,8 7 0,-10-2 0,0 7 0,-1-4 0,-4 1 0,0 3 0,0-3 0,0 0 0,0 3 0,0-3 0,0 4 0,4 0 0,1 0 0,4 0 0,8 0 0,1 0 0,8 0 0,-8 0 0,6 0 0,7 0 0,-2-5 0,3 4 0,-20-4 0,-8 0 0,-4 4 0,0-3 0,0 0 0,0 3 0,-4-7 0,3 7 0,-3-3 0,4 4 0,0 0 0,0 0 0,0 0 0,0 0 0,0 0 0,-4 4 0,3 5 0,-3 5 0,4 0 0,-4-1 0,3-4 0,1 4 0,1-3 0,3 8 0,-4-8 0,0 3 0,0-4 0,-4 0 0,-1 4 0,0 1 0,1 4 0,4 0 0,0 0 0,4 0 0,-3-4 0,3 3 0,-4-7 0,0 4 0,-4-1 0,3-3 0,-3 3 0,0 0 0,7 1 0,-6 4 0,7-4 0,0 3 0,-3-3 0,4 0 0,-1 3 0,-3-7 0,3 3 0,0 1 0,-3-4 0,3 3 0,-4 0 0,0-3 0,0 3 0,0-4 0,4 0 0,1 4 0,4-3 0,0 3 0,0 0 0,8 3 0,-6-1 0,12 6 0,-4-4 0,6 6 0,1-5 0,-1 4 0,1-4 0,-8-1 0,24 19 0,8-9 0,18 28 0,2-18 0,-23 2 0,-8-17 0,-21-2 0,-1-13 0,-12 5 0,-1-7 0,-4 4 0,0 0 0,-4 0 0,3 0 0,1 0 0,5 4 0,12 3 0,7 16 0,11 2 0,-8-4 0,4 0 0,-20-16 0,6 7 0,-12-3 0,3 0 0,-3 0 0,4 0 0,2 8 0,-1-6 0,2 5 0,1-7 0,-7 0 0,6-4 0,0 6 0,-1-6 0,6 7 0,-8-3 0,7 2 0,-3 6 0,12-1 0,-10 8 0,2-11 0,-10-1 0,1-3 0,-2-4 0,16 17 0,-2-7 0,18 21 0,16 14 0,-22-23 0,12 16 0,-39-38 0,3 5 0,-3-5 0,4 3 0,3 4 0,5 1 0,-8 4 0,13-3 0,-1 9 0,14 2 0,-9 0 0,-1-5 0,-16-11 0,7 2 0,-5-1 0,6 1 0,5 12 0,32 16 0,-21-9 0,12 2 0,-36-24 0,-4-3 0,4 1 0,0 2 0,0-3 0,-4 0 0,3 3 0,5-1 0,-2 3 0,12 3 0,-16-3 0,9-3 0,-11 2 0,4-8 0,0 3 0,-4-4 0,-1 0 0,-4 4 0,0-3 0,0 7 0,4-7 0,1 7 0,4-7 0,8 9 0,-10-12 0,4 11 0,-7-12 0,-3 11 0,3-11 0,0 10 0,1-10 0,0 12 0,4-8 0,-8-1 0,3 3 0,20 4 0,-18 0 0,30 9 0,-29-10 0,10 5 0,-8-2 0,-4-4 0,-1-1 0,-4-4 0,0 0 0,0 0 0,0 0 0,0-4 0,-4 3 0,3-7 0,-7 7 0,7-7 0,-7-20 0,-1 9 0,-6-30 0,-5 16 0,-1-10 0,2 6 0,4 3 0,-3-1 0,3 6 0,0-6 0,-3 1 0,7 5 0,-7-6 0,8 12 0,-3 1 0,4 3 0,0-3 0,0 3 0,0-7 0,0 7 0,0-4 0,0 5 0,0 0 0,0 0 0,-4 0 0,3 0 0,-3 0 0,4-1 0,0 1 0,-4-4 0,-1 3 0,0-3 0,-3-1 0,3 4 0,-1-7 0,-2-1 0,7-2 0,-3 2 0,4 5 0,-4 8 0,3 21 0,-3-11 0,4 15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46:53.0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1075 167 24575,'-14'-9'0,"-11"4"0,-25-8 0,16 11 0,-52-15 0,12 6-1639,14 1 1,-4-1-1,0 5 1,0 1 663,-7-5 1,4 1 2693,-18 6-1719,34-5 0,1-1 0,-18-2 0,0 1 0,18-3 0,30 12 0,15-3 0,1 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48:51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1303 5810 24575,'25'-67'0,"6"-6"0,-12 35 0,6-36 0,6-8-1316,-19 22 1,-1-4 1315,4 0 0,0 0 0,-3-5 0,-3 0 0,-3 13 0,0 1 0,3-4 0,0-3 0,-7-14 0,-2 1 0,5 22 0,-1-2 0,-3-43 0,-2-3 0,1 32 0,0 3 0,1-5 0,-2-3 0,-3-20 0,-2 3 0,0 37 0,0 1 0,-5-25 0,0 4 0,0-7 0,-6-7-6921,-2 20 6921,-2-27 0,-9 16 0,-3-5 285,13 15 0,0 0-285,-13-23 0,-2 0 0,7 15 0,2 3 0,4 10 0,0 0 0,-5-11 0,0-1 0,5 5 0,1 1 0,5-1 0,-2 1 0,-7-6 0,-1 0 0,8 5 0,0 1 0,-7 1 0,-3-3 0,5 9 0,0-3 0,1 3 0,-1-12 0,-3-1 0,-7-6 0,-6-6 0,6 7-807,7 3 1,-1 0 806,-6 0 0,-5-5 0,6 10 0,9 18 0,2 2 207,-16-29 1,0 6-208,8 26 0,-15-36 5102,22 55-5102,-3-10 1725,8 16-1725,4 6 2794,8 5-2794,-3 1 559,7 4-559,-7 0 0,7-1 0,-8 1 0,8 0 0,-3-4 0,0 3 0,3-8 0,-3 8 0,0-7 0,3 3 0,-7-5 0,3 5 0,0 1 0,-3 8 0,3 9 0,0 6 0,-4 4 0,8 3 0,-7-7 0,3 3 0,0-4 0,1 0 0,4 0 0,0 0 0,-4-4 0,3 3 0,-3-3 0,0 4 0,3 4 0,-8 9 0,-1-2 0,-2 12 0,-3-4 0,4 6 0,0-7 0,0 6 0,5-17 0,-3 9 0,8-11 0,-7 4 0,3-4 0,0 10 0,1-12 0,4 8 0,0-11 0,4-8 0,-3 2 0,3-7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48:52.8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13 24575,'9'-10'0,"8"7"0,3 9 0,13 5 0,-6-1 0,7 2 0,-6-2 0,26 10 0,-29-8 0,18 3 0,-30-7 0,-4-7 0,-4 7 0,3-7 0,-3 3 0,4-4 0,0 4 0,0-3 0,0 7 0,0-7 0,0 7 0,4-3 0,8 5 0,7 1 0,-1-1 0,-2-4 0,-15 2 0,2-7 0,-11 7 0,3-7 0,-4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51:12.4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589 0 24575,'0'24'0,"0"-2"0,0 3 0,5 2 0,-4 1 0,4-7 0,-5 4 0,0-10 0,4 11 0,-3-1 0,3-5 0,1 13 0,-3-6 0,7 1 0,-8 4 0,3-12 0,-4 13 0,7 8 0,2 10 0,0 0 0,-2-3 0,-2-14 0,1 1 0,1 0 0,-2-8 0,0 6 0,3 7 0,-1 25 0,0-22 0,1 28 0,-7-31 0,7 38 0,-3-23 0,-4 19 0,4-36 0,-5 2 0,0-7 0,0-6 0,0 37 0,0-9 0,0 25 0,0-29 0,0 10 0,0-23 0,0 36 0,0-40 0,0 39 0,0-29 0,0 20 0,0-13 0,0-3 0,0-20 0,0 4 0,0-12 0,0 6 0,0-1 0,0 2 0,-5 8 0,4-8 0,-5 6 0,1-6 0,4 8 0,-8-8 0,8 6 0,-11 7 0,3 12 0,0-8 0,-6 28 0,4-11 0,2-9 0,-2 3-619,-8 43 619,14-43 0,-1-2 0,-10 28 0,15-3 0,-12-27 0,12-11 0,-4-14 0,5-8 619,-5 7-619,3-5 0,-3 13 0,5 8 0,-5-3 0,-7 9 0,-1-12 0,2-8 0,1-1 0,-1-1 0,4-5 0,-8 13 0,9-6 0,-6 8 0,-5-1 0,2 14 0,-2-10 0,3 10 0,2-14 0,2-2 0,4-6 0,2-8 0,0-5 0,3 0 0,-9 9 0,9-6 0,-9 15 0,3-7 0,1 10 0,-3-11 0,4 2 0,-5-11 0,5 0 0,1-1 0,4-4 0,0 0 0,0 0 0,0 0 0,0-8 0,-4-14 0,-5-4 0,-13-11 0,6 13 0,-32-33 0,28 26 0,-22-25 0,21 21 0,7 6 0,-8-13 0,5 6 0,-1-8 0,6 12 0,3-2 0,8 15 0,-7-3 0,7 8 0,-3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22:51:13.7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1 339 24575,'28'-34'0,"-8"2"0,40-16 0,-31 11 0,29-13 0,-14 14 0,0 6 0,4 4 0,-21 14 0,-6-3 0,-8 10 0,-8-3 0,-1 7 0,-4-4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18:30:22.880"/>
    </inkml:context>
    <inkml:brush xml:id="br0">
      <inkml:brushProperty name="width" value="0.05" units="cm"/>
      <inkml:brushProperty name="height" value="0.05" units="cm"/>
      <inkml:brushProperty name="color" value="#941100"/>
    </inkml:brush>
  </inkml:definitions>
  <inkml:trace contextRef="#ctx0" brushRef="#br0">1 1 24575,'0'10'0,"4"-5"0,-3 4 0,8-3 0,-3 0 0,-1 3 0,4-8 0,-8 8 0,8 1 0,-7 6 0,8 12 0,-3 3 0,6 8 0,0 0 0,0-1 0,-1 1 0,0-8 0,1 6 0,-3-15 0,3 15 0,-3-15 0,1 2 0,0-9 0,-1-10 0,-5 4 0,0-3 0,-5 4 0,0 0 0,4-4 0,-3-6 0,4-6 0,-5-9 0,0 4 0,0-4 0,0 9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21:32.0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920 4580 24575,'8'-51'0,"-3"2"0,-5 3 0,0 0 0,0-8 0,0 6 0,0-15 0,0 7 0,0-19 0,0-2 0,0 0 0,0-18-984,0 5 492,0 30 0,0-2 119,0-1 1,0 1 145,0 0 1,0-1 226,0-4 0,0 1 0,0 3 0,0 1 0,0-6 0,0-1 0,0 7 0,0-1 0,0-10 0,0 0 0,0 15 0,0 0 0,0-15 0,0 0 0,1 10 0,-2 1 0,-2-6 0,-3 0 0,2 5 0,-2 1 0,-4-6 0,1 2 0,-2-27 0,2 29 0,1 0 0,6-29 0,-6 37 0,-1 0 0,0-41 0,-1 20 0,-5 2 0,13 19 0,-5 1 0,7 10 983,0-1-19,0 8 19,0 2-747,0 8-236,0 6 0,0-4 0,0-4 0,0 0 0,0-6 0,0 8 0,-6-1 0,4-5 0,-10 11 0,10-2 0,-3 12 0,5 0 0,0-7 0,0-2 0,0 1 0,0 1 0,0 0 0,-6 6 0,4-13 0,-3 12 0,5-11 0,0 11 0,0-5 0,0 0 0,0-1 0,0-8 0,0-7 0,0-2 0,0 0 0,0-5 0,0 12 0,0-12 0,0 19 0,6-10 0,-5 19 0,6-5 0,-7 7 0,0 0 0,-13 6 0,-19 16 0,-10 16 0,-13 8 0,-3 2 0,-4 5 0,4-3 0,1-1 0,-2-1 0,-11 25 0,26-24 0,-2 17 0,24-30 0,-1 13 0,9-15 0,8-1 0,0-13 0,5 4 0,-11-4 0,5 6 0,-6 0 0,0-6 0,5 4 0,-3-4 0,4 6 0,-6-6 0,5 5 0,-3-11 0,4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21:33.3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24575,'35'7'0,"-1"1"0,-6 13 0,0-6 0,1 6 0,6 0 0,-5 1 0,6 1 0,0 4 0,-13-12 0,11 7 0,-12-3 0,-1-4 0,6 12 0,-6-6 0,7 1 0,-6 5 0,-2-12 0,-7 4 0,0-12 0,-6 5 0,4-11 0,-4 5 0,0 0 0,5-5 0,-5 10 0,6-4 0,6 13 0,-4-5 0,5 4 0,-8-6 0,-5 0 0,5-6 0,-5 4 0,6-4 0,6 7 0,3 6 0,14 2 0,-13-6 0,4 3 0,-14-17 0,0 9 0,0-4 0,-1 0 0,1 5 0,0-11 0,-6 5 0,-1-6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27:32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26 24575,'20'-14'0,"5"2"0,4 12 0,9 0 0,25 8 0,16-6 0,10 6 0,-24-8 0,2 0-1567,-15 0 1,1 0 1566,26 0 0,1 0 0,-26 0 0,-3 0 0,2 0 0,-3 0 0,32 0 0,-23 7 0,6 1 0,8 9 0,-15 6 310,17 2-310,-1 9 0,14 0 0,-35-20 0,5 0-899,16 10 1,3 0 898,0-11 0,1-1 0,-1 7 0,0 1 0,-9-9 0,-2-3 0,-5-3 0,0 0 0,-6 3 0,3 0 0,22 3 0,-1-1 0,12 3 0,-20 1 0,-2 0-145,2-5 145,17 8 0,-23-7 0,8 5 2084,-15-6-2084,-7-1 0,3 1 0,28 7 0,-30-7 0,2 0 0,1 0 0,-1 0 0,38 1 214,-42-2 1,-1-1-215,25-5 0,-9 12 0,9-4 0,3 7 0,10 0 1506,-1 8-1506,0-6 0,-39-3 0,3 1 0,19-3 0,0 0 0,-14-1 0,0 1 0,13 3 0,-1-1 0,19 3 0,-25 5 0,19-7 0,-20 6 0,27 4 0,-10 7 0,-25-17 0,2 2-712,-9 2 0,3 1 712,36 5 0,5 0-1278,-9 3 0,1 0 1278,-10-7 0,5-1 0,1 1 0,9 5 0,2 0 0,-3-1 0,-18-7 0,-2-1 0,1 1 0,14 6 0,3 1 0,-11-2-562,-17-6 1,-2 0 561,24 10 0,-1 0 0,-27-6 0,-2 0 0,15 1 0,0 1 0,-7 1 0,-3 1 0,37 17-160,-35-20 0,0-1 160,35 19 0,-2-7 0,-3-1 1255,-33-10-1255,3-7 2525,-18-4-2525,-6-5 1389,14 14-1389,-14-13 1000,13 18-1000,-5-17 0,26 21 0,-6-6 0,26 9 0,-16-1 0,16 1 0,-7-8 0,-1 6 0,9-6-466,2 9 466,-8-2 0,-27-15 0,2 1 0,-3 3 0,-1 0 0,-4-3 0,1-1 0,12 5 0,-1 0 0,21 11 0,-25-19 0,0-2 0,25 11 0,-2-7 0,-31-2 0,-2 0 0,-7 0 0,1-1 0,6 1 0,-6 7 0,16-5 466,2 13-466,0-13 0,7-1 0,-7-2 0,9-5 0,20 16 0,5 3 0,-36-10 0,2 0-1443,17 2 0,2 0 1443,-9-1 0,-1 0 0,1-2 0,-1-3 0,-9-4 0,-6-1 0,-6 4 0,2-12 0,-39-1 0,-2-7 0,-10-6 2886,-3-7-2886,-6-2 0,-14-35 0,4 22 0,-4-16 0,7 17 0,0 3 0,-3-15 0,1 8 0,2 9 0,8 9 0,5 7 0,-3 0 0,9 0 0,-9 0 0,9 0 0,-9 0 0,3 0 0,-5 0 0,0-7 0,0 5 0,-1-5 0,1 7 0,6 6 0,1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27:33.93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1522 46 24575,'-20'-6'0,"-5"5"0,-5-12 0,-8 11 0,-54-12 0,16 12-417,19-2 1,-2 0 416,-27 4 0,9 7 0,2 2 0,19 7 205,-7 0-205,15-1 0,-15 1 0,15-1 0,1 0 0,11 0 0,8-7 628,7-2-628,1-6 0,7 0 0,0 0 0,0 6 0,0-5 0,0 10 0,0-9 0,0 9 0,-7-3 0,5 5 0,-19 1 0,3-6 0,-7 5 0,1-6 0,16 7 0,-13 0 0,17-1 0,-11 1 0,15-1 0,0-6 0,0 5 0,0-11 0,6 10 0,-4-4 0,3 1 0,1 3 0,1-4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3:30:19.7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66 24575,'20'0'0,"-1"0"0,-6 0 0,-1 0 0,1 0 0,0-6 0,0 4 0,0-4 0,0 6 0,-1-5 0,1 3 0,0-4 0,0 6 0,-6-5 0,4 3 0,-4-4 0,6 6 0,0 0 0,0-5 0,0 3 0,0-4 0,-1 6 0,1 0 0,-6-5 0,5 3 0,-5-4 0,12 6 0,10 0 0,1 0 0,6 0 0,0 0 0,2 0 0,36 8 0,-29-5 0,27 5 0,-25-1 0,9-5 0,9 12 0,-9-12 0,-2 12 0,-8-13 0,-1 6 0,1 0 0,-9-6 0,16 13 0,-5-5 0,17 7 0,10 1 0,-8-6 0,14 1 0,-3-1 0,8 1 0,0-1-1066,-10-1 0,5-1 0,-9 0 1066,-6 0 0,-11-2-169,-8-5 169,7 12 0,-8-12 0,28 13 0,-13-6 0,-9 0 0,1 0-545,27 0 545,-21-1 0,1 1 0,-8-4 0,-1 0 0,4-1 0,1 3 0,-3 5 0,1 0 0,7-6 0,2 1 0,1 6 0,0 1 0,-1-4 0,0-1 0,3 4 0,-1 2 720,-2-1 1,1 2-721,10 3 0,3 2-1191,18 5 1,3 1 1190,-32-11 0,1-2 0,-1 2 0,21 10 0,1-1-333,-18-10 1,2-1 0,0 2 332,4 6 0,0 2 0,-4-3 0,11-1 0,2-1-466,1 4 1,6 1-1,-12-2 466,-28-8 0,-1 0 0,16 3 0,9 2 0,-5 0 0,4 1 0,-3 2 0,18 8 0,0 0 0,-8-8 0,-3-1 0,-3 8 0,0 0 0,12-7 0,2 0 0,-6 8 0,0 0 0,0-8 0,-3-1 134,-17 3 1,-1-1-135,1-4 0,2 1 0,8 10 0,-1 0 0,-12-13 0,0 1 0,16 15 0,-2 1 0,-24-14 0,-2-2 0,1 5 0,-1 0 0,1 0 0,-3-2 0,21 5 0,-15-9 0,-2 0 0,5 1 0,-4-1 0,0 0 2211,7 1-2211,15 13 0,1-5 0,-8 0 0,7 5 0,-9-5 0,20 6 0,5 2-189,-24-12 1,3 1 188,-6-3 0,2 0 0,15 10 0,1-1 0,-17-8 0,0-1 0,9 4 0,-1 1 0,-9-6 0,-1-1 0,0-3 0,1 0 0,-2 3 0,-1 0 938,-9-8 1,-2-1-939,38 17 1179,-12-10-1179,-33-1 0,17 1 0,-8 7 0,26-5 0,9 15 0,-32-15 0,1 1-1062,37 18 1062,-42-21 0,-1-2 1537,17 8-1537,-20-20 327,-17 4-327,-9-6 0,-8 0 0,8 7 1177,18 1-1177,2 7 108,22 8-108,-14-12 0,6 3 0,-8-14 0,-15 0 0,3 0 0,-20 6 0,6-5 0,-7 5 0,-6-12 0,-2-1 0,-5-13 0,0-1 0,-6-8 0,5 1 0,-12 0 0,11-1 0,-10 8 0,11 1 0,-11 7 0,5 0 0,0 0 0,-5 6 0,11-5 0,-11 5 0,11-6 0,-11 6 0,11-5 0,-11 11 0,11-11 0,-11 5 0,5-6 0,-6 0 0,0 6 0,5-5 0,-3 11 0,4-11 0,-13 4 0,5 1 0,-12-6 0,6 5 0,-7-12 0,-8 3 0,12-3 0,-18 12 0,31-4 0,-15 11 0,25-11 0,-5 11 0,6-5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7250E-0EEC-3342-BAA1-2161A6B2A476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9F8A5-8FD6-EA4C-8C10-4D7FB5642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2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9F8A5-8FD6-EA4C-8C10-4D7FB56422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7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9CC57EB0-FA87-AF40-992E-24C6747603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48F1998E-207D-D84B-ACB0-0C7A9978F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SAFESEH:   safe structured exception handling</a:t>
            </a:r>
          </a:p>
          <a:p>
            <a:r>
              <a:rPr lang="en-US" altLang="en-US"/>
              <a:t>SEHOP:   structured exception handling overwrite protection.    Enabled with a regkey  DisableExceptionChainValidation.</a:t>
            </a:r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41EE6E32-E4FF-4D43-8730-9200FE460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70CD47E5-F649-A244-9B12-FB61B7773839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12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98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CB719671-DD7A-144C-8B89-E3A0F8A2EF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1638" y="696913"/>
            <a:ext cx="6184900" cy="3479800"/>
          </a:xfrm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67977E91-EAF8-C04B-814E-44E82EB74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E847673C-0B67-CD4F-B5D5-1A612541C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 defTabSz="928688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defTabSz="9286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fld id="{9227AE77-481F-AC48-954C-C49F03562C1E}" type="slidenum"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26</a:t>
            </a:fld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5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78903-D43D-0946-9CEC-88291162EE1D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130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7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1638" y="696913"/>
            <a:ext cx="6184900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3EF15-3977-6E47-933F-5EB6BFC6085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9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11/17/21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0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232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8">
            <a:extLst>
              <a:ext uri="{FF2B5EF4-FFF2-40B4-BE49-F238E27FC236}">
                <a16:creationId xmlns:a16="http://schemas.microsoft.com/office/drawing/2014/main" id="{C22AB2A3-46B5-DE4E-8836-12687DADED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7DDDEE-CAE0-A24B-A15C-825B383A33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752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7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1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11/17/21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301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3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3.png"/><Relationship Id="rId18" Type="http://schemas.openxmlformats.org/officeDocument/2006/relationships/customXml" Target="../ink/ink12.xml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12" Type="http://schemas.openxmlformats.org/officeDocument/2006/relationships/customXml" Target="../ink/ink9.xm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8.xml"/><Relationship Id="rId19" Type="http://schemas.openxmlformats.org/officeDocument/2006/relationships/image" Target="../media/image16.png"/><Relationship Id="rId4" Type="http://schemas.openxmlformats.org/officeDocument/2006/relationships/customXml" Target="../ink/ink5.xml"/><Relationship Id="rId9" Type="http://schemas.openxmlformats.org/officeDocument/2006/relationships/image" Target="../media/image11.png"/><Relationship Id="rId1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customXml" Target="../ink/ink14.xml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17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230.png"/><Relationship Id="rId7" Type="http://schemas.openxmlformats.org/officeDocument/2006/relationships/image" Target="../media/image25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24.png"/><Relationship Id="rId4" Type="http://schemas.openxmlformats.org/officeDocument/2006/relationships/customXml" Target="../ink/ink19.xml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customXml" Target="../ink/ink23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49.png"/><Relationship Id="rId4" Type="http://schemas.openxmlformats.org/officeDocument/2006/relationships/customXml" Target="../ink/ink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customXml" Target="../ink/ink33.xml"/><Relationship Id="rId10" Type="http://schemas.openxmlformats.org/officeDocument/2006/relationships/image" Target="../media/image60.png"/><Relationship Id="rId4" Type="http://schemas.openxmlformats.org/officeDocument/2006/relationships/image" Target="../media/image570.png"/><Relationship Id="rId9" Type="http://schemas.openxmlformats.org/officeDocument/2006/relationships/customXml" Target="../ink/ink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customXml" Target="../ink/ink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customXml" Target="../ink/ink3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81EC1-E2C4-BE41-B86A-1C25778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970" y="1858926"/>
            <a:ext cx="2978281" cy="3135379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MEMORY PROTECTION TECHNIQUES</a:t>
            </a:r>
            <a:br>
              <a:rPr lang="en-US" sz="3700" dirty="0">
                <a:solidFill>
                  <a:schemeClr val="bg1"/>
                </a:solidFill>
              </a:rPr>
            </a:br>
            <a:br>
              <a:rPr lang="en-US" sz="37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Vitaly Shmatikov</a:t>
            </a: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9EBA007-9C35-C24D-A003-684E218F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5346570" y="938790"/>
            <a:ext cx="6202238" cy="49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>
            <a:extLst>
              <a:ext uri="{FF2B5EF4-FFF2-40B4-BE49-F238E27FC236}">
                <a16:creationId xmlns:a16="http://schemas.microsoft.com/office/drawing/2014/main" id="{0E75194D-8816-D843-83F0-BBE97812F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Code Red Worm (2001)</a:t>
            </a:r>
          </a:p>
        </p:txBody>
      </p:sp>
      <p:pic>
        <p:nvPicPr>
          <p:cNvPr id="1026" name="Picture 2" descr="What is Virus Code Red? How to remove like?">
            <a:extLst>
              <a:ext uri="{FF2B5EF4-FFF2-40B4-BE49-F238E27FC236}">
                <a16:creationId xmlns:a16="http://schemas.microsoft.com/office/drawing/2014/main" id="{523F3DC8-1F8E-F048-A5F3-C2296A90E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850" y="457200"/>
            <a:ext cx="3168650" cy="212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C0D7F09D-01AF-5C41-A02A-3E6917EA6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2923096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…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5EE2641F-0E06-2448-B82F-63084D06F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3532696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+mn-lt"/>
              </a:rPr>
              <a:t>CANARY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D75D192B-DA11-8547-B586-B18762F9C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4142296"/>
            <a:ext cx="3352800" cy="100120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buffer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FFC73BC9-38C2-044C-8D83-966429CB1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2313496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exception handler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8718B-3B7A-F64B-81BC-A79D58F59C89}"/>
              </a:ext>
            </a:extLst>
          </p:cNvPr>
          <p:cNvSpPr txBox="1"/>
          <p:nvPr/>
        </p:nvSpPr>
        <p:spPr>
          <a:xfrm>
            <a:off x="781050" y="5326694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URL decoding routine in Microsoft Web server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D854254A-BB58-3345-9393-7C30DEA72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3149798"/>
            <a:ext cx="3352800" cy="9924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…</a:t>
            </a:r>
          </a:p>
          <a:p>
            <a:pPr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CALL EBX</a:t>
            </a:r>
          </a:p>
          <a:p>
            <a:pPr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7C7B4-D8C5-8E4D-9ED3-95DF0ED5AFC8}"/>
              </a:ext>
            </a:extLst>
          </p:cNvPr>
          <p:cNvSpPr txBox="1"/>
          <p:nvPr/>
        </p:nvSpPr>
        <p:spPr>
          <a:xfrm>
            <a:off x="7973170" y="419342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stack guard routine notices, calls the exception handler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9D9ADA3-C7A2-3D44-B5D9-86D7D52EA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888" y="5478300"/>
            <a:ext cx="1009650" cy="3838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endParaRPr lang="en-US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C67D7-159D-6441-9511-73A3CAE27A2C}"/>
              </a:ext>
            </a:extLst>
          </p:cNvPr>
          <p:cNvSpPr txBox="1"/>
          <p:nvPr/>
        </p:nvSpPr>
        <p:spPr>
          <a:xfrm>
            <a:off x="4076133" y="5897962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EBX register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653A922F-5857-9944-B3AF-6E011A853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0" y="5308066"/>
            <a:ext cx="3352800" cy="51487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ClrTx/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A81BA7-1FAD-9C4A-A805-E8C071704830}"/>
              </a:ext>
            </a:extLst>
          </p:cNvPr>
          <p:cNvSpPr txBox="1"/>
          <p:nvPr/>
        </p:nvSpPr>
        <p:spPr>
          <a:xfrm>
            <a:off x="7973170" y="5874068"/>
            <a:ext cx="364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Worm’s main body on the heap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7EA8B4-E1E5-7845-B8E0-851A177989CF}"/>
                  </a:ext>
                </a:extLst>
              </p14:cNvPr>
              <p14:cNvContentPartPr/>
              <p14:nvPr/>
            </p14:nvContentPartPr>
            <p14:xfrm>
              <a:off x="3197970" y="2604780"/>
              <a:ext cx="336240" cy="164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7EA8B4-E1E5-7845-B8E0-851A177989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5330" y="2541780"/>
                <a:ext cx="461880" cy="17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EEDB31-32CB-E846-AD54-04600EEF5C61}"/>
                  </a:ext>
                </a:extLst>
              </p14:cNvPr>
              <p14:cNvContentPartPr/>
              <p14:nvPr/>
            </p14:nvContentPartPr>
            <p14:xfrm>
              <a:off x="3484890" y="2643300"/>
              <a:ext cx="331920" cy="237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EEDB31-32CB-E846-AD54-04600EEF5C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1890" y="2580300"/>
                <a:ext cx="4575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DFC9859-F9F9-7748-8E39-D9515EB5275D}"/>
                  </a:ext>
                </a:extLst>
              </p14:cNvPr>
              <p14:cNvContentPartPr/>
              <p14:nvPr/>
            </p14:nvContentPartPr>
            <p14:xfrm>
              <a:off x="3948570" y="2563500"/>
              <a:ext cx="4004280" cy="1080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DFC9859-F9F9-7748-8E39-D9515EB527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12930" y="2527500"/>
                <a:ext cx="4075920" cy="11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512AAE9-ACAB-4E43-BA4C-2F08155B47DF}"/>
                  </a:ext>
                </a:extLst>
              </p14:cNvPr>
              <p14:cNvContentPartPr/>
              <p14:nvPr/>
            </p14:nvContentPartPr>
            <p14:xfrm>
              <a:off x="7438770" y="3640980"/>
              <a:ext cx="548280" cy="131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512AAE9-ACAB-4E43-BA4C-2F08155B47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2770" y="3604980"/>
                <a:ext cx="619920" cy="2030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2DF8C22-76D1-094D-8478-1020BE907DEB}"/>
              </a:ext>
            </a:extLst>
          </p:cNvPr>
          <p:cNvSpPr txBox="1"/>
          <p:nvPr/>
        </p:nvSpPr>
        <p:spPr>
          <a:xfrm>
            <a:off x="4632850" y="2138936"/>
            <a:ext cx="335280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Overwritten to point to a CALL EBX instruction inside the stack-guard routine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3E0C37-93E9-254A-9B48-DB542365C2AE}"/>
              </a:ext>
            </a:extLst>
          </p:cNvPr>
          <p:cNvSpPr txBox="1"/>
          <p:nvPr/>
        </p:nvSpPr>
        <p:spPr>
          <a:xfrm>
            <a:off x="2784266" y="3616481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0000"/>
                </a:highlight>
              </a:rPr>
              <a:t>stack smashed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DDF499-BE91-284F-9D3B-5B58F392B074}"/>
              </a:ext>
            </a:extLst>
          </p:cNvPr>
          <p:cNvGrpSpPr/>
          <p:nvPr/>
        </p:nvGrpSpPr>
        <p:grpSpPr>
          <a:xfrm>
            <a:off x="3820814" y="4648697"/>
            <a:ext cx="4024800" cy="1138433"/>
            <a:chOff x="3820814" y="4648697"/>
            <a:chExt cx="4024800" cy="11384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800572-A257-B94B-BC1D-238AB4E207F3}"/>
                    </a:ext>
                  </a:extLst>
                </p14:cNvPr>
                <p14:cNvContentPartPr/>
                <p14:nvPr/>
              </p14:nvContentPartPr>
              <p14:xfrm>
                <a:off x="3820814" y="4648697"/>
                <a:ext cx="4024800" cy="994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800572-A257-B94B-BC1D-238AB4E207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84814" y="4612697"/>
                  <a:ext cx="409644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20A249-EDE0-BA42-B9FB-04BB3A193A8A}"/>
                    </a:ext>
                  </a:extLst>
                </p14:cNvPr>
                <p14:cNvContentPartPr/>
                <p14:nvPr/>
              </p14:nvContentPartPr>
              <p14:xfrm>
                <a:off x="7453086" y="5718370"/>
                <a:ext cx="368640" cy="68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20A249-EDE0-BA42-B9FB-04BB3A193A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17086" y="5682730"/>
                  <a:ext cx="440280" cy="140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048A154-1762-3040-B938-B7A46646C864}"/>
              </a:ext>
            </a:extLst>
          </p:cNvPr>
          <p:cNvSpPr txBox="1"/>
          <p:nvPr/>
        </p:nvSpPr>
        <p:spPr>
          <a:xfrm>
            <a:off x="4981454" y="4432748"/>
            <a:ext cx="2134197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Finds the worm’s main body and executes it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3F1523-24CD-BD46-9160-99CB34B96FBE}"/>
              </a:ext>
            </a:extLst>
          </p:cNvPr>
          <p:cNvGrpSpPr/>
          <p:nvPr/>
        </p:nvGrpSpPr>
        <p:grpSpPr>
          <a:xfrm>
            <a:off x="3372930" y="4896660"/>
            <a:ext cx="1160640" cy="842040"/>
            <a:chOff x="3372930" y="4896660"/>
            <a:chExt cx="1160640" cy="84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0E0C95-D498-0149-AC88-D53EB1C3FCD7}"/>
                    </a:ext>
                  </a:extLst>
                </p14:cNvPr>
                <p14:cNvContentPartPr/>
                <p14:nvPr/>
              </p14:nvContentPartPr>
              <p14:xfrm>
                <a:off x="3372930" y="4896660"/>
                <a:ext cx="1160640" cy="842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0E0C95-D498-0149-AC88-D53EB1C3FC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64290" y="4888020"/>
                  <a:ext cx="1178280" cy="8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1F0267F-C8C8-BE42-A304-4E0D801CD6F5}"/>
                    </a:ext>
                  </a:extLst>
                </p14:cNvPr>
                <p14:cNvContentPartPr/>
                <p14:nvPr/>
              </p14:nvContentPartPr>
              <p14:xfrm>
                <a:off x="3480930" y="4908180"/>
                <a:ext cx="243360" cy="113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1F0267F-C8C8-BE42-A304-4E0D801CD6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72290" y="4899180"/>
                  <a:ext cx="261000" cy="13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272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/>
      <p:bldP spid="22" grpId="0" animBg="1"/>
      <p:bldP spid="17" grpId="0"/>
      <p:bldP spid="25" grpId="0" animBg="1"/>
      <p:bldP spid="26" grpId="0"/>
      <p:bldP spid="34" grpId="0" animBg="1"/>
      <p:bldP spid="19" grpId="0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15F0ED3-DF71-BE41-9EDB-6519F2201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Safe Exception Handling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7B6E4C-56CB-8D4F-AD26-7074B8142B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Exception handler record must be on the stack of the current thread</a:t>
            </a:r>
            <a:endParaRPr lang="en-US" altLang="en-US" sz="2400" dirty="0">
              <a:solidFill>
                <a:srgbClr val="C00000"/>
              </a:solidFill>
            </a:endParaRPr>
          </a:p>
          <a:p>
            <a:r>
              <a:rPr lang="en-US" altLang="en-US" sz="2400" dirty="0"/>
              <a:t>Must point outside the stack </a:t>
            </a:r>
            <a:r>
              <a:rPr lang="en-US" altLang="en-US" sz="2400" dirty="0">
                <a:solidFill>
                  <a:srgbClr val="C00000"/>
                </a:solidFill>
              </a:rPr>
              <a:t>(why?) </a:t>
            </a:r>
            <a:endParaRPr lang="en-US" altLang="en-US" sz="2400" dirty="0"/>
          </a:p>
          <a:p>
            <a:r>
              <a:rPr lang="en-US" altLang="en-US" sz="2400" dirty="0"/>
              <a:t>Must point to a valid handler</a:t>
            </a:r>
          </a:p>
          <a:p>
            <a:pPr lvl="1"/>
            <a:r>
              <a:rPr lang="en-US" altLang="en-US" sz="2000" dirty="0"/>
              <a:t>Microsoft’s /</a:t>
            </a:r>
            <a:r>
              <a:rPr lang="en-US" altLang="en-US" sz="2000" dirty="0" err="1"/>
              <a:t>SafeSEH</a:t>
            </a:r>
            <a:r>
              <a:rPr lang="en-US" altLang="en-US" sz="2000" dirty="0"/>
              <a:t> linker option: header of the binary lists all valid handlers</a:t>
            </a:r>
          </a:p>
          <a:p>
            <a:r>
              <a:rPr lang="en-US" altLang="en-US" sz="2400" dirty="0"/>
              <a:t>Exception handler records must form a linked list, terminating in </a:t>
            </a:r>
            <a:r>
              <a:rPr lang="en-US" altLang="en-US" sz="2400" dirty="0" err="1"/>
              <a:t>FinalExceptionHandler</a:t>
            </a:r>
            <a:endParaRPr lang="en-US" altLang="en-US" sz="2400" dirty="0"/>
          </a:p>
          <a:p>
            <a:pPr lvl="1"/>
            <a:r>
              <a:rPr lang="en-US" altLang="en-US" sz="2000" dirty="0"/>
              <a:t>Windows Server 2008: SEH chain validation</a:t>
            </a:r>
          </a:p>
          <a:p>
            <a:pPr lvl="1"/>
            <a:r>
              <a:rPr lang="en-US" altLang="en-US" sz="2000" dirty="0"/>
              <a:t>Address of </a:t>
            </a:r>
            <a:r>
              <a:rPr lang="en-US" altLang="en-US" sz="2000" dirty="0" err="1"/>
              <a:t>FinalExceptionHandler</a:t>
            </a:r>
            <a:r>
              <a:rPr lang="en-US" altLang="en-US" sz="2000" dirty="0"/>
              <a:t> is randomized </a:t>
            </a:r>
            <a:r>
              <a:rPr lang="en-US" altLang="en-US" sz="2000" dirty="0">
                <a:solidFill>
                  <a:srgbClr val="C00000"/>
                </a:solidFill>
              </a:rPr>
              <a:t>(why?)</a:t>
            </a:r>
          </a:p>
        </p:txBody>
      </p:sp>
    </p:spTree>
    <p:extLst>
      <p:ext uri="{BB962C8B-B14F-4D97-AF65-F5344CB8AC3E}">
        <p14:creationId xmlns:p14="http://schemas.microsoft.com/office/powerpoint/2010/main" val="2234488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DAB34C21-45B0-7540-952F-594B8351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SEHOP  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701E3C62-C4BD-1C4B-B1FC-A822E4557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03120"/>
            <a:ext cx="10692063" cy="3849624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SEHOP: Structured Exception Handling Overwrite Protection (since Win Vista SP1)</a:t>
            </a:r>
          </a:p>
          <a:p>
            <a:r>
              <a:rPr lang="en-US" altLang="en-US" sz="2400" dirty="0"/>
              <a:t>Observation: SEH attacks typically corrupt the “next” entry in SEH list</a:t>
            </a:r>
          </a:p>
          <a:p>
            <a:r>
              <a:rPr lang="en-US" altLang="en-US" sz="2400" dirty="0"/>
              <a:t>SEHOP adds a dummy record at top of SEH list</a:t>
            </a:r>
          </a:p>
          <a:p>
            <a:r>
              <a:rPr lang="en-US" altLang="en-US" sz="2400" dirty="0"/>
              <a:t>When exception occurs, dispatcher walks up list and verifies dummy record is there; if not, terminates process</a:t>
            </a:r>
          </a:p>
        </p:txBody>
      </p:sp>
    </p:spTree>
    <p:extLst>
      <p:ext uri="{BB962C8B-B14F-4D97-AF65-F5344CB8AC3E}">
        <p14:creationId xmlns:p14="http://schemas.microsoft.com/office/powerpoint/2010/main" val="117605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0E28-D3B1-E742-A043-E4B966A7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Stack</a:t>
            </a:r>
          </a:p>
        </p:txBody>
      </p:sp>
      <p:pic>
        <p:nvPicPr>
          <p:cNvPr id="1026" name="Picture 2" descr="thumbnail image 4 of blog post titled &#10;&#9;&#10;&#9;&#10;&#9; &#10;&#9;&#10;&#9;&#10;&#9;&#10;&#9;&#9;&#9;&#9;&#10;&#9;&#9;&#10;&#9;&#9;&#9;&#10;&#9;&#9;&#9;&#9;&#10;&#9;&#9;&#9;&#9;&#9;&#9;&#10;&#9;&#9;&#9;&#9;&#9;&#9;&#9;Understanding Hardware-enforced Stack Protection&#10;&#9;&#9;&#9;&#9;&#9;&#9;&#9;&#10;&#9;&#9;&#9;&#9;&#9;&#9;&#10;&#9;&#9;&#9;&#9;&#9;&#10;&#9;&#9;&#9;&#10;&#9;&#9;&#10;&#9;&#10;&#9;&#9;&#9;&#10;&#9;&#10;&#9;&#10;&#9;&#10;&#9;&#10;&#9;&#10;">
            <a:extLst>
              <a:ext uri="{FF2B5EF4-FFF2-40B4-BE49-F238E27FC236}">
                <a16:creationId xmlns:a16="http://schemas.microsoft.com/office/drawing/2014/main" id="{6F3CD4C2-E435-8E47-9D34-93429B23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21" y="1885949"/>
            <a:ext cx="6084144" cy="370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7CFED9-6427-1E4D-A47D-14EFEE7535A3}"/>
              </a:ext>
            </a:extLst>
          </p:cNvPr>
          <p:cNvSpPr txBox="1"/>
          <p:nvPr/>
        </p:nvSpPr>
        <p:spPr>
          <a:xfrm>
            <a:off x="4347149" y="5801901"/>
            <a:ext cx="7315199" cy="59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techcommunity.microsoft.com</a:t>
            </a:r>
            <a:r>
              <a:rPr lang="en-US" sz="1600" i="1" dirty="0"/>
              <a:t>/t5/windows-kernel-internals/understanding-hardware-enforced-stack-protection/</a:t>
            </a:r>
            <a:r>
              <a:rPr lang="en-US" sz="1600" i="1" dirty="0" err="1"/>
              <a:t>ba</a:t>
            </a:r>
            <a:r>
              <a:rPr lang="en-US" sz="1600" i="1" dirty="0"/>
              <a:t>-p/1247815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ED0FB-F960-2B46-BEE6-15535995984F}"/>
              </a:ext>
            </a:extLst>
          </p:cNvPr>
          <p:cNvSpPr txBox="1"/>
          <p:nvPr/>
        </p:nvSpPr>
        <p:spPr>
          <a:xfrm>
            <a:off x="7468186" y="2014194"/>
            <a:ext cx="41941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 every CALL instruction, return addresses are pushed onto both the call stack and shadow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 RET instructions, a comparison is made. If addresses don’t match, CPU raises an exception that traps into the kernel.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A21B6-00EE-8B4B-A30B-E1B7CAF14D86}"/>
              </a:ext>
            </a:extLst>
          </p:cNvPr>
          <p:cNvSpPr txBox="1"/>
          <p:nvPr/>
        </p:nvSpPr>
        <p:spPr>
          <a:xfrm>
            <a:off x="8841699" y="4450120"/>
            <a:ext cx="2820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 chipsets with Intel’s Control-Flow Enforcement Technology (CET) instructions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CA69D5-72B7-EF46-8A2F-00CC590D40FB}"/>
              </a:ext>
            </a:extLst>
          </p:cNvPr>
          <p:cNvGrpSpPr/>
          <p:nvPr/>
        </p:nvGrpSpPr>
        <p:grpSpPr>
          <a:xfrm>
            <a:off x="10128405" y="4001601"/>
            <a:ext cx="192240" cy="395640"/>
            <a:chOff x="10128405" y="4001601"/>
            <a:chExt cx="19224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DCA0A4-45B4-F343-8BBA-655C6009D051}"/>
                    </a:ext>
                  </a:extLst>
                </p14:cNvPr>
                <p14:cNvContentPartPr/>
                <p14:nvPr/>
              </p14:nvContentPartPr>
              <p14:xfrm>
                <a:off x="10128405" y="4001601"/>
                <a:ext cx="178920" cy="395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DCA0A4-45B4-F343-8BBA-655C6009D05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19405" y="3992601"/>
                  <a:ext cx="1965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FF2401-8BF4-404D-8601-D815E29F603D}"/>
                    </a:ext>
                  </a:extLst>
                </p14:cNvPr>
                <p14:cNvContentPartPr/>
                <p14:nvPr/>
              </p14:nvContentPartPr>
              <p14:xfrm>
                <a:off x="10171965" y="4011681"/>
                <a:ext cx="148680" cy="28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FF2401-8BF4-404D-8601-D815E29F60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62965" y="4002681"/>
                  <a:ext cx="16632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505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4">
            <a:extLst>
              <a:ext uri="{FF2B5EF4-FFF2-40B4-BE49-F238E27FC236}">
                <a16:creationId xmlns:a16="http://schemas.microsoft.com/office/drawing/2014/main" id="{0268B1F4-7F1A-084B-956F-C6D7FD7F0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Non-Control Targets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D843491-1F5B-6D49-8ED3-CC1BDFFE1B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19"/>
            <a:ext cx="5895474" cy="3943009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Configuration parameters</a:t>
            </a:r>
          </a:p>
          <a:p>
            <a:pPr lvl="1"/>
            <a:r>
              <a:rPr lang="en-US" altLang="en-US" sz="2000" dirty="0"/>
              <a:t>Example: directory names that confine remotely invoked programs to a portion of the file system</a:t>
            </a:r>
          </a:p>
          <a:p>
            <a:r>
              <a:rPr lang="en-US" altLang="en-US" sz="2400" dirty="0"/>
              <a:t>Pointers to names of system programs</a:t>
            </a:r>
          </a:p>
          <a:p>
            <a:pPr lvl="1"/>
            <a:r>
              <a:rPr lang="en-US" altLang="en-US" sz="2000" dirty="0"/>
              <a:t>Example: replace the name of a harmless script with an interactive shell</a:t>
            </a:r>
          </a:p>
          <a:p>
            <a:pPr lvl="1"/>
            <a:r>
              <a:rPr lang="en-US" altLang="en-US" sz="2000" dirty="0"/>
              <a:t>This is </a:t>
            </a:r>
            <a:r>
              <a:rPr lang="en-US" altLang="en-US" sz="2000" u="sng" dirty="0"/>
              <a:t>not</a:t>
            </a:r>
            <a:r>
              <a:rPr lang="en-US" altLang="en-US" sz="2000" dirty="0"/>
              <a:t> the same as return-to-</a:t>
            </a:r>
            <a:r>
              <a:rPr lang="en-US" altLang="en-US" sz="2000" dirty="0" err="1"/>
              <a:t>libc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C00000"/>
                </a:solidFill>
              </a:rPr>
              <a:t>(why?)</a:t>
            </a:r>
          </a:p>
          <a:p>
            <a:r>
              <a:rPr lang="en-US" altLang="en-US" sz="2400" dirty="0"/>
              <a:t>Branch conditions in input validation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60D73-44AA-3E48-A2C7-D010A3D3BF60}"/>
              </a:ext>
            </a:extLst>
          </p:cNvPr>
          <p:cNvSpPr txBox="1"/>
          <p:nvPr/>
        </p:nvSpPr>
        <p:spPr>
          <a:xfrm>
            <a:off x="6416842" y="6046129"/>
            <a:ext cx="547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i="1" dirty="0">
                <a:solidFill>
                  <a:schemeClr val="tx1"/>
                </a:solidFill>
              </a:rPr>
              <a:t>Chen et al. “Non-Control-Data Attacks Are Realistic Threats”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6787D-4A76-8849-BE67-7249F088B992}"/>
              </a:ext>
            </a:extLst>
          </p:cNvPr>
          <p:cNvSpPr txBox="1"/>
          <p:nvPr/>
        </p:nvSpPr>
        <p:spPr>
          <a:xfrm>
            <a:off x="7848600" y="2014194"/>
            <a:ext cx="29798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C00000"/>
                </a:solidFill>
              </a:rPr>
              <a:t>None of these exploits violate the integrity of the program’s control flow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Only the original program code is executed!</a:t>
            </a:r>
          </a:p>
        </p:txBody>
      </p:sp>
    </p:spTree>
    <p:extLst>
      <p:ext uri="{BB962C8B-B14F-4D97-AF65-F5344CB8AC3E}">
        <p14:creationId xmlns:p14="http://schemas.microsoft.com/office/powerpoint/2010/main" val="234574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>
            <a:extLst>
              <a:ext uri="{FF2B5EF4-FFF2-40B4-BE49-F238E27FC236}">
                <a16:creationId xmlns:a16="http://schemas.microsoft.com/office/drawing/2014/main" id="{C3459070-9E80-E848-8293-3600ECB21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SSH Authentication Code</a:t>
            </a:r>
          </a:p>
        </p:txBody>
      </p:sp>
      <p:pic>
        <p:nvPicPr>
          <p:cNvPr id="54276" name="Picture 5" descr="n2">
            <a:extLst>
              <a:ext uri="{FF2B5EF4-FFF2-40B4-BE49-F238E27FC236}">
                <a16:creationId xmlns:a16="http://schemas.microsoft.com/office/drawing/2014/main" id="{EA220ADB-D5E3-5940-931B-2B80A8C0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73" y="1716589"/>
            <a:ext cx="5038089" cy="418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0">
            <a:extLst>
              <a:ext uri="{FF2B5EF4-FFF2-40B4-BE49-F238E27FC236}">
                <a16:creationId xmlns:a16="http://schemas.microsoft.com/office/drawing/2014/main" id="{83ADDB22-D3FE-AF4D-AC1B-39C64DBBECA0}"/>
              </a:ext>
            </a:extLst>
          </p:cNvPr>
          <p:cNvGrpSpPr>
            <a:grpSpLocks/>
          </p:cNvGrpSpPr>
          <p:nvPr/>
        </p:nvGrpSpPr>
        <p:grpSpPr bwMode="auto">
          <a:xfrm>
            <a:off x="1943100" y="1981202"/>
            <a:ext cx="7519988" cy="830263"/>
            <a:chOff x="264" y="1248"/>
            <a:chExt cx="4737" cy="523"/>
          </a:xfrm>
        </p:grpSpPr>
        <p:sp>
          <p:nvSpPr>
            <p:cNvPr id="54291" name="Oval 6">
              <a:extLst>
                <a:ext uri="{FF2B5EF4-FFF2-40B4-BE49-F238E27FC236}">
                  <a16:creationId xmlns:a16="http://schemas.microsoft.com/office/drawing/2014/main" id="{877D6ACF-476C-A942-8E67-2D6BECE7C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1458"/>
              <a:ext cx="1872" cy="2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6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54292" name="Text Box 9">
              <a:extLst>
                <a:ext uri="{FF2B5EF4-FFF2-40B4-BE49-F238E27FC236}">
                  <a16:creationId xmlns:a16="http://schemas.microsoft.com/office/drawing/2014/main" id="{59570C4F-4A2F-ED4B-AD94-7C18C1858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1248"/>
              <a:ext cx="1161" cy="523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l"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Loop until one of </a:t>
              </a:r>
            </a:p>
            <a:p>
              <a:pPr algn="l"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the authentication</a:t>
              </a:r>
            </a:p>
            <a:p>
              <a:pPr algn="l"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methods succeeds</a:t>
              </a:r>
            </a:p>
          </p:txBody>
        </p:sp>
        <p:sp>
          <p:nvSpPr>
            <p:cNvPr id="54293" name="Line 10">
              <a:extLst>
                <a:ext uri="{FF2B5EF4-FFF2-40B4-BE49-F238E27FC236}">
                  <a16:creationId xmlns:a16="http://schemas.microsoft.com/office/drawing/2014/main" id="{705692F4-D191-324C-A2EB-C5A1511A2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1488"/>
              <a:ext cx="1728" cy="10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</p:grpSp>
      <p:grpSp>
        <p:nvGrpSpPr>
          <p:cNvPr id="3" name="Group 21">
            <a:extLst>
              <a:ext uri="{FF2B5EF4-FFF2-40B4-BE49-F238E27FC236}">
                <a16:creationId xmlns:a16="http://schemas.microsoft.com/office/drawing/2014/main" id="{ABD60605-9503-FC48-8DAA-83351206710D}"/>
              </a:ext>
            </a:extLst>
          </p:cNvPr>
          <p:cNvGrpSpPr>
            <a:grpSpLocks/>
          </p:cNvGrpSpPr>
          <p:nvPr/>
        </p:nvGrpSpPr>
        <p:grpSpPr bwMode="auto">
          <a:xfrm>
            <a:off x="2898775" y="2792414"/>
            <a:ext cx="7210425" cy="584200"/>
            <a:chOff x="866" y="1759"/>
            <a:chExt cx="4542" cy="368"/>
          </a:xfrm>
        </p:grpSpPr>
        <p:sp>
          <p:nvSpPr>
            <p:cNvPr id="54288" name="Oval 11">
              <a:extLst>
                <a:ext uri="{FF2B5EF4-FFF2-40B4-BE49-F238E27FC236}">
                  <a16:creationId xmlns:a16="http://schemas.microsoft.com/office/drawing/2014/main" id="{51372791-D5B4-7848-A72A-40D070A8C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" y="1913"/>
              <a:ext cx="1728" cy="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16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54289" name="Text Box 12">
              <a:extLst>
                <a:ext uri="{FF2B5EF4-FFF2-40B4-BE49-F238E27FC236}">
                  <a16:creationId xmlns:a16="http://schemas.microsoft.com/office/drawing/2014/main" id="{26FF3100-4027-4544-933D-CBB7D80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59"/>
              <a:ext cx="1567" cy="36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l">
                <a:buFontTx/>
                <a:buNone/>
              </a:pPr>
              <a:r>
                <a:rPr lang="en-US" altLang="en-US" sz="1600" dirty="0" err="1">
                  <a:solidFill>
                    <a:schemeClr val="tx1"/>
                  </a:solidFill>
                  <a:latin typeface="+mn-lt"/>
                </a:rPr>
                <a:t>detect_attack</a:t>
              </a: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() prevents</a:t>
              </a:r>
            </a:p>
            <a:p>
              <a:pPr algn="l"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checksum attack on SSH1…</a:t>
              </a:r>
            </a:p>
          </p:txBody>
        </p:sp>
        <p:sp>
          <p:nvSpPr>
            <p:cNvPr id="54290" name="Line 13">
              <a:extLst>
                <a:ext uri="{FF2B5EF4-FFF2-40B4-BE49-F238E27FC236}">
                  <a16:creationId xmlns:a16="http://schemas.microsoft.com/office/drawing/2014/main" id="{FDA271B1-60B5-1F46-BF45-01EC78BE9F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4" y="1860"/>
              <a:ext cx="124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</p:grpSp>
      <p:sp>
        <p:nvSpPr>
          <p:cNvPr id="1395726" name="Text Box 14">
            <a:extLst>
              <a:ext uri="{FF2B5EF4-FFF2-40B4-BE49-F238E27FC236}">
                <a16:creationId xmlns:a16="http://schemas.microsoft.com/office/drawing/2014/main" id="{C2302E5C-27C9-754A-9EF0-CCCCF55AA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1" y="3402013"/>
            <a:ext cx="263726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en-US" sz="1600">
                <a:solidFill>
                  <a:schemeClr val="hlink"/>
                </a:solidFill>
                <a:latin typeface="+mn-lt"/>
              </a:rPr>
              <a:t>…and also contains an</a:t>
            </a:r>
          </a:p>
          <a:p>
            <a:pPr algn="l">
              <a:buFontTx/>
              <a:buNone/>
            </a:pPr>
            <a:r>
              <a:rPr lang="en-US" altLang="en-US" sz="1600">
                <a:solidFill>
                  <a:schemeClr val="hlink"/>
                </a:solidFill>
                <a:latin typeface="+mn-lt"/>
              </a:rPr>
              <a:t>overflow bug which permits</a:t>
            </a:r>
          </a:p>
          <a:p>
            <a:pPr algn="l">
              <a:buFontTx/>
              <a:buNone/>
            </a:pPr>
            <a:r>
              <a:rPr lang="en-US" altLang="en-US" sz="1600">
                <a:solidFill>
                  <a:schemeClr val="hlink"/>
                </a:solidFill>
                <a:latin typeface="+mn-lt"/>
              </a:rPr>
              <a:t>the attacker to put any value</a:t>
            </a:r>
          </a:p>
          <a:p>
            <a:pPr algn="l">
              <a:buFontTx/>
              <a:buNone/>
            </a:pPr>
            <a:r>
              <a:rPr lang="en-US" altLang="en-US" sz="1600">
                <a:solidFill>
                  <a:schemeClr val="hlink"/>
                </a:solidFill>
                <a:latin typeface="+mn-lt"/>
              </a:rPr>
              <a:t>into any memory location</a:t>
            </a:r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A3DFD717-E638-2545-B24D-E71AF0A11232}"/>
              </a:ext>
            </a:extLst>
          </p:cNvPr>
          <p:cNvGrpSpPr>
            <a:grpSpLocks/>
          </p:cNvGrpSpPr>
          <p:nvPr/>
        </p:nvGrpSpPr>
        <p:grpSpPr bwMode="auto">
          <a:xfrm>
            <a:off x="4114641" y="1870078"/>
            <a:ext cx="3441700" cy="369887"/>
            <a:chOff x="1121" y="1209"/>
            <a:chExt cx="2168" cy="233"/>
          </a:xfrm>
        </p:grpSpPr>
        <p:sp>
          <p:nvSpPr>
            <p:cNvPr id="54285" name="Oval 15">
              <a:extLst>
                <a:ext uri="{FF2B5EF4-FFF2-40B4-BE49-F238E27FC236}">
                  <a16:creationId xmlns:a16="http://schemas.microsoft.com/office/drawing/2014/main" id="{C7A64DAB-8B68-E645-BD7D-A529DE9E0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" y="1248"/>
              <a:ext cx="356" cy="194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dirty="0">
                <a:latin typeface="+mn-lt"/>
              </a:endParaRPr>
            </a:p>
          </p:txBody>
        </p:sp>
        <p:sp>
          <p:nvSpPr>
            <p:cNvPr id="54286" name="Text Box 16">
              <a:extLst>
                <a:ext uri="{FF2B5EF4-FFF2-40B4-BE49-F238E27FC236}">
                  <a16:creationId xmlns:a16="http://schemas.microsoft.com/office/drawing/2014/main" id="{D826396C-C9C5-2B4A-9642-391A1989A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5" y="1209"/>
              <a:ext cx="81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>
                  <a:solidFill>
                    <a:schemeClr val="hlink"/>
                  </a:solidFill>
                  <a:latin typeface="+mn-lt"/>
                </a:rPr>
                <a:t>write 1 here</a:t>
              </a:r>
            </a:p>
          </p:txBody>
        </p:sp>
        <p:sp>
          <p:nvSpPr>
            <p:cNvPr id="54287" name="Line 17">
              <a:extLst>
                <a:ext uri="{FF2B5EF4-FFF2-40B4-BE49-F238E27FC236}">
                  <a16:creationId xmlns:a16="http://schemas.microsoft.com/office/drawing/2014/main" id="{2DA0BFB4-0261-BE4B-8543-24B15B1D6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7" y="1344"/>
              <a:ext cx="1019" cy="1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23">
            <a:extLst>
              <a:ext uri="{FF2B5EF4-FFF2-40B4-BE49-F238E27FC236}">
                <a16:creationId xmlns:a16="http://schemas.microsoft.com/office/drawing/2014/main" id="{4EE30F70-D0C3-DC46-976F-C16C9DBA4FDA}"/>
              </a:ext>
            </a:extLst>
          </p:cNvPr>
          <p:cNvGrpSpPr>
            <a:grpSpLocks/>
          </p:cNvGrpSpPr>
          <p:nvPr/>
        </p:nvGrpSpPr>
        <p:grpSpPr bwMode="auto">
          <a:xfrm>
            <a:off x="5263489" y="4866854"/>
            <a:ext cx="4845051" cy="644525"/>
            <a:chOff x="2880" y="3264"/>
            <a:chExt cx="3052" cy="406"/>
          </a:xfrm>
        </p:grpSpPr>
        <p:sp>
          <p:nvSpPr>
            <p:cNvPr id="54283" name="Line 18">
              <a:extLst>
                <a:ext uri="{FF2B5EF4-FFF2-40B4-BE49-F238E27FC236}">
                  <a16:creationId xmlns:a16="http://schemas.microsoft.com/office/drawing/2014/main" id="{E1E53792-D3E2-9546-91F7-529260B21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264"/>
              <a:ext cx="960" cy="14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54284" name="Text Box 19">
              <a:extLst>
                <a:ext uri="{FF2B5EF4-FFF2-40B4-BE49-F238E27FC236}">
                  <a16:creationId xmlns:a16="http://schemas.microsoft.com/office/drawing/2014/main" id="{76D54119-A91B-BC48-A157-AF0CCCECB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9" y="3302"/>
              <a:ext cx="211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l">
                <a:buFontTx/>
                <a:buNone/>
              </a:pPr>
              <a:r>
                <a:rPr lang="en-US" altLang="en-US" sz="1600" dirty="0">
                  <a:solidFill>
                    <a:schemeClr val="hlink"/>
                  </a:solidFill>
                  <a:latin typeface="+mn-lt"/>
                </a:rPr>
                <a:t>Break out of the authentication loop without authenticating properly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D0D00D1-35A2-D942-A7EC-11AE14C47650}"/>
              </a:ext>
            </a:extLst>
          </p:cNvPr>
          <p:cNvSpPr txBox="1"/>
          <p:nvPr/>
        </p:nvSpPr>
        <p:spPr>
          <a:xfrm>
            <a:off x="6416842" y="6046129"/>
            <a:ext cx="547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i="1" dirty="0">
                <a:solidFill>
                  <a:schemeClr val="tx1"/>
                </a:solidFill>
              </a:rPr>
              <a:t>Chen et al. “Non-Control-Data Attacks Are Realistic Threats”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9846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57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>
            <a:extLst>
              <a:ext uri="{FF2B5EF4-FFF2-40B4-BE49-F238E27FC236}">
                <a16:creationId xmlns:a16="http://schemas.microsoft.com/office/drawing/2014/main" id="{9D63FF9F-9176-6A43-9DE7-0466FC7CE6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Reducing Lifetime of Critical Data</a:t>
            </a:r>
          </a:p>
        </p:txBody>
      </p:sp>
      <p:pic>
        <p:nvPicPr>
          <p:cNvPr id="51204" name="Picture 5" descr="n3">
            <a:extLst>
              <a:ext uri="{FF2B5EF4-FFF2-40B4-BE49-F238E27FC236}">
                <a16:creationId xmlns:a16="http://schemas.microsoft.com/office/drawing/2014/main" id="{B2236A7A-0F7B-0247-8928-405C1558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1" y="1844392"/>
            <a:ext cx="53340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>
            <a:extLst>
              <a:ext uri="{FF2B5EF4-FFF2-40B4-BE49-F238E27FC236}">
                <a16:creationId xmlns:a16="http://schemas.microsoft.com/office/drawing/2014/main" id="{F6B09F75-1E76-604E-8328-022D1CF93D9F}"/>
              </a:ext>
            </a:extLst>
          </p:cNvPr>
          <p:cNvGrpSpPr>
            <a:grpSpLocks/>
          </p:cNvGrpSpPr>
          <p:nvPr/>
        </p:nvGrpSpPr>
        <p:grpSpPr bwMode="auto">
          <a:xfrm>
            <a:off x="1973240" y="2976564"/>
            <a:ext cx="7970838" cy="584201"/>
            <a:chOff x="1392" y="1920"/>
            <a:chExt cx="5021" cy="368"/>
          </a:xfrm>
        </p:grpSpPr>
        <p:sp>
          <p:nvSpPr>
            <p:cNvPr id="51206" name="Oval 7">
              <a:extLst>
                <a:ext uri="{FF2B5EF4-FFF2-40B4-BE49-F238E27FC236}">
                  <a16:creationId xmlns:a16="http://schemas.microsoft.com/office/drawing/2014/main" id="{BBE9CAFA-6C32-3D46-AB39-3FE2139D8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920"/>
              <a:ext cx="1824" cy="192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en-US" altLang="en-US"/>
            </a:p>
          </p:txBody>
        </p:sp>
        <p:sp>
          <p:nvSpPr>
            <p:cNvPr id="51207" name="Text Box 8">
              <a:extLst>
                <a:ext uri="{FF2B5EF4-FFF2-40B4-BE49-F238E27FC236}">
                  <a16:creationId xmlns:a16="http://schemas.microsoft.com/office/drawing/2014/main" id="{EF79EF6D-6339-6744-A7D6-4216F8A0C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0" y="1920"/>
              <a:ext cx="162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600" dirty="0">
                  <a:solidFill>
                    <a:schemeClr val="hlink"/>
                  </a:solidFill>
                  <a:latin typeface="+mn-lt"/>
                </a:rPr>
                <a:t>Reset flag here, right before</a:t>
              </a:r>
            </a:p>
            <a:p>
              <a:pPr>
                <a:buFontTx/>
                <a:buNone/>
              </a:pPr>
              <a:r>
                <a:rPr lang="en-US" altLang="en-US" sz="1600" dirty="0">
                  <a:solidFill>
                    <a:schemeClr val="hlink"/>
                  </a:solidFill>
                  <a:latin typeface="+mn-lt"/>
                </a:rPr>
                <a:t>doing the checks</a:t>
              </a:r>
            </a:p>
          </p:txBody>
        </p:sp>
        <p:sp>
          <p:nvSpPr>
            <p:cNvPr id="51208" name="Line 9">
              <a:extLst>
                <a:ext uri="{FF2B5EF4-FFF2-40B4-BE49-F238E27FC236}">
                  <a16:creationId xmlns:a16="http://schemas.microsoft.com/office/drawing/2014/main" id="{2A2ADB58-B83B-E544-986A-51B3F24DC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016"/>
              <a:ext cx="157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53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5" descr="n2">
            <a:extLst>
              <a:ext uri="{FF2B5EF4-FFF2-40B4-BE49-F238E27FC236}">
                <a16:creationId xmlns:a16="http://schemas.microsoft.com/office/drawing/2014/main" id="{5F134C5A-62FA-6747-AED5-0FA64597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194" y="2438401"/>
            <a:ext cx="45466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3672" name="Oval 8">
            <a:extLst>
              <a:ext uri="{FF2B5EF4-FFF2-40B4-BE49-F238E27FC236}">
                <a16:creationId xmlns:a16="http://schemas.microsoft.com/office/drawing/2014/main" id="{10C32729-746A-DF4B-9D3A-AF3E5EDC8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594" y="3429000"/>
            <a:ext cx="3048000" cy="609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FontTx/>
              <a:buNone/>
            </a:pPr>
            <a:endParaRPr lang="en-US" altLang="en-US">
              <a:latin typeface="+mn-lt"/>
            </a:endParaRPr>
          </a:p>
        </p:txBody>
      </p:sp>
      <p:grpSp>
        <p:nvGrpSpPr>
          <p:cNvPr id="2" name="Group 25">
            <a:extLst>
              <a:ext uri="{FF2B5EF4-FFF2-40B4-BE49-F238E27FC236}">
                <a16:creationId xmlns:a16="http://schemas.microsoft.com/office/drawing/2014/main" id="{E831B38B-563D-704E-B03C-FCBD6C28DCDE}"/>
              </a:ext>
            </a:extLst>
          </p:cNvPr>
          <p:cNvGrpSpPr>
            <a:grpSpLocks/>
          </p:cNvGrpSpPr>
          <p:nvPr/>
        </p:nvGrpSpPr>
        <p:grpSpPr bwMode="auto">
          <a:xfrm>
            <a:off x="2001719" y="1911350"/>
            <a:ext cx="3230563" cy="1517650"/>
            <a:chOff x="662" y="1108"/>
            <a:chExt cx="2035" cy="956"/>
          </a:xfrm>
        </p:grpSpPr>
        <p:sp>
          <p:nvSpPr>
            <p:cNvPr id="49179" name="Text Box 7">
              <a:extLst>
                <a:ext uri="{FF2B5EF4-FFF2-40B4-BE49-F238E27FC236}">
                  <a16:creationId xmlns:a16="http://schemas.microsoft.com/office/drawing/2014/main" id="{26F62733-D729-5F46-AA39-FFEF15313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" y="1108"/>
              <a:ext cx="203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Check that URL doesn’t contain “/..”</a:t>
              </a:r>
            </a:p>
          </p:txBody>
        </p:sp>
        <p:sp>
          <p:nvSpPr>
            <p:cNvPr id="49180" name="Line 9">
              <a:extLst>
                <a:ext uri="{FF2B5EF4-FFF2-40B4-BE49-F238E27FC236}">
                  <a16:creationId xmlns:a16="http://schemas.microsoft.com/office/drawing/2014/main" id="{39A25F65-5B54-F844-B53D-B0A7FC789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1358"/>
              <a:ext cx="384" cy="70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 dirty="0"/>
            </a:p>
          </p:txBody>
        </p:sp>
      </p:grpSp>
      <p:sp>
        <p:nvSpPr>
          <p:cNvPr id="1393674" name="Text Box 10">
            <a:extLst>
              <a:ext uri="{FF2B5EF4-FFF2-40B4-BE49-F238E27FC236}">
                <a16:creationId xmlns:a16="http://schemas.microsoft.com/office/drawing/2014/main" id="{9F719424-214B-9F4F-8D7F-FD2832094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731" y="630404"/>
            <a:ext cx="44605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dirty="0" err="1">
                <a:solidFill>
                  <a:srgbClr val="FF0000"/>
                </a:solidFill>
                <a:latin typeface="+mj-lt"/>
              </a:rPr>
              <a:t>ptr</a:t>
            </a:r>
            <a:r>
              <a:rPr lang="en-US" altLang="en-US" sz="2000" dirty="0">
                <a:solidFill>
                  <a:srgbClr val="FF0000"/>
                </a:solidFill>
                <a:latin typeface="+mj-lt"/>
              </a:rPr>
              <a:t> changes after it was checked 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j-lt"/>
              </a:rPr>
              <a:t>but before it was used!   </a:t>
            </a: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(Time-Of-Check-To-Time-Of-Use attack)</a:t>
            </a:r>
          </a:p>
        </p:txBody>
      </p:sp>
      <p:grpSp>
        <p:nvGrpSpPr>
          <p:cNvPr id="3" name="Group 26">
            <a:extLst>
              <a:ext uri="{FF2B5EF4-FFF2-40B4-BE49-F238E27FC236}">
                <a16:creationId xmlns:a16="http://schemas.microsoft.com/office/drawing/2014/main" id="{4F243E12-6F7A-AB4E-A37E-CEFF6CCE8FAA}"/>
              </a:ext>
            </a:extLst>
          </p:cNvPr>
          <p:cNvGrpSpPr>
            <a:grpSpLocks/>
          </p:cNvGrpSpPr>
          <p:nvPr/>
        </p:nvGrpSpPr>
        <p:grpSpPr bwMode="auto">
          <a:xfrm>
            <a:off x="2779594" y="2895601"/>
            <a:ext cx="6858000" cy="2035175"/>
            <a:chOff x="1152" y="1728"/>
            <a:chExt cx="4320" cy="1282"/>
          </a:xfrm>
        </p:grpSpPr>
        <p:pic>
          <p:nvPicPr>
            <p:cNvPr id="49176" name="Picture 6" descr="n2">
              <a:extLst>
                <a:ext uri="{FF2B5EF4-FFF2-40B4-BE49-F238E27FC236}">
                  <a16:creationId xmlns:a16="http://schemas.microsoft.com/office/drawing/2014/main" id="{8C7D24DA-F2DC-024D-9528-114B35BFE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28"/>
              <a:ext cx="2208" cy="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77" name="Line 11">
              <a:extLst>
                <a:ext uri="{FF2B5EF4-FFF2-40B4-BE49-F238E27FC236}">
                  <a16:creationId xmlns:a16="http://schemas.microsoft.com/office/drawing/2014/main" id="{6732F9C5-F342-7C45-B5E3-EDB3A87CB2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1728"/>
              <a:ext cx="2064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8" name="Line 12">
              <a:extLst>
                <a:ext uri="{FF2B5EF4-FFF2-40B4-BE49-F238E27FC236}">
                  <a16:creationId xmlns:a16="http://schemas.microsoft.com/office/drawing/2014/main" id="{513FEE78-017F-1141-9FAF-58BB8F640E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96"/>
              <a:ext cx="2112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7">
            <a:extLst>
              <a:ext uri="{FF2B5EF4-FFF2-40B4-BE49-F238E27FC236}">
                <a16:creationId xmlns:a16="http://schemas.microsoft.com/office/drawing/2014/main" id="{6773BE04-225A-684D-B60F-C4C934EBECF8}"/>
              </a:ext>
            </a:extLst>
          </p:cNvPr>
          <p:cNvGrpSpPr>
            <a:grpSpLocks/>
          </p:cNvGrpSpPr>
          <p:nvPr/>
        </p:nvGrpSpPr>
        <p:grpSpPr bwMode="auto">
          <a:xfrm>
            <a:off x="6378460" y="2284414"/>
            <a:ext cx="3128963" cy="1525587"/>
            <a:chOff x="3419" y="1343"/>
            <a:chExt cx="1971" cy="961"/>
          </a:xfrm>
        </p:grpSpPr>
        <p:sp>
          <p:nvSpPr>
            <p:cNvPr id="49173" name="Oval 13">
              <a:extLst>
                <a:ext uri="{FF2B5EF4-FFF2-40B4-BE49-F238E27FC236}">
                  <a16:creationId xmlns:a16="http://schemas.microsoft.com/office/drawing/2014/main" id="{BC724CE8-C5B1-104B-B2C1-0F933E56B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160"/>
              <a:ext cx="62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en-US" altLang="en-US" sz="1600">
                <a:latin typeface="+mn-lt"/>
              </a:endParaRPr>
            </a:p>
          </p:txBody>
        </p:sp>
        <p:sp>
          <p:nvSpPr>
            <p:cNvPr id="49174" name="Text Box 14">
              <a:extLst>
                <a:ext uri="{FF2B5EF4-FFF2-40B4-BE49-F238E27FC236}">
                  <a16:creationId xmlns:a16="http://schemas.microsoft.com/office/drawing/2014/main" id="{3DE288B8-0E10-C54D-82A4-86108F7CBD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" y="1343"/>
              <a:ext cx="1971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Register containing pointer to URL</a:t>
              </a:r>
            </a:p>
            <a:p>
              <a:pPr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is pushed onto stack…</a:t>
              </a:r>
            </a:p>
          </p:txBody>
        </p:sp>
        <p:sp>
          <p:nvSpPr>
            <p:cNvPr id="49175" name="Line 15">
              <a:extLst>
                <a:ext uri="{FF2B5EF4-FFF2-40B4-BE49-F238E27FC236}">
                  <a16:creationId xmlns:a16="http://schemas.microsoft.com/office/drawing/2014/main" id="{B8046572-3EB2-AB4F-9101-5D71D03F0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0" y="1678"/>
              <a:ext cx="432" cy="5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</p:grpSp>
      <p:grpSp>
        <p:nvGrpSpPr>
          <p:cNvPr id="5" name="Group 28">
            <a:extLst>
              <a:ext uri="{FF2B5EF4-FFF2-40B4-BE49-F238E27FC236}">
                <a16:creationId xmlns:a16="http://schemas.microsoft.com/office/drawing/2014/main" id="{7C0FC4C3-E202-294D-AA2C-B408AC2E5C18}"/>
              </a:ext>
            </a:extLst>
          </p:cNvPr>
          <p:cNvGrpSpPr>
            <a:grpSpLocks/>
          </p:cNvGrpSpPr>
          <p:nvPr/>
        </p:nvGrpSpPr>
        <p:grpSpPr bwMode="auto">
          <a:xfrm>
            <a:off x="7735772" y="4114799"/>
            <a:ext cx="1220788" cy="1127125"/>
            <a:chOff x="4274" y="2496"/>
            <a:chExt cx="769" cy="710"/>
          </a:xfrm>
        </p:grpSpPr>
        <p:sp>
          <p:nvSpPr>
            <p:cNvPr id="49171" name="Text Box 16">
              <a:extLst>
                <a:ext uri="{FF2B5EF4-FFF2-40B4-BE49-F238E27FC236}">
                  <a16:creationId xmlns:a16="http://schemas.microsoft.com/office/drawing/2014/main" id="{E12E2F5F-0179-1447-895B-1E5E20E9B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4" y="3024"/>
              <a:ext cx="769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buFontTx/>
                <a:buNone/>
              </a:pPr>
              <a:r>
                <a:rPr lang="en-US" altLang="en-US" sz="1600">
                  <a:solidFill>
                    <a:schemeClr val="hlink"/>
                  </a:solidFill>
                  <a:latin typeface="+mn-lt"/>
                </a:rPr>
                <a:t>… overflown</a:t>
              </a:r>
            </a:p>
          </p:txBody>
        </p:sp>
        <p:sp>
          <p:nvSpPr>
            <p:cNvPr id="49172" name="Line 17">
              <a:extLst>
                <a:ext uri="{FF2B5EF4-FFF2-40B4-BE49-F238E27FC236}">
                  <a16:creationId xmlns:a16="http://schemas.microsoft.com/office/drawing/2014/main" id="{01E8E2F2-A26E-ED4F-899F-59FECEDBDF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8" y="2496"/>
              <a:ext cx="240" cy="52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D64DEE93-8E66-2145-B980-7955F323104D}"/>
              </a:ext>
            </a:extLst>
          </p:cNvPr>
          <p:cNvGrpSpPr>
            <a:grpSpLocks/>
          </p:cNvGrpSpPr>
          <p:nvPr/>
        </p:nvGrpSpPr>
        <p:grpSpPr bwMode="auto">
          <a:xfrm>
            <a:off x="6513394" y="4191000"/>
            <a:ext cx="3314700" cy="1431925"/>
            <a:chOff x="3504" y="2544"/>
            <a:chExt cx="2088" cy="902"/>
          </a:xfrm>
        </p:grpSpPr>
        <p:sp>
          <p:nvSpPr>
            <p:cNvPr id="49168" name="Oval 18">
              <a:extLst>
                <a:ext uri="{FF2B5EF4-FFF2-40B4-BE49-F238E27FC236}">
                  <a16:creationId xmlns:a16="http://schemas.microsoft.com/office/drawing/2014/main" id="{89C40FA3-5A28-8447-B911-8DEC7ABFE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44"/>
              <a:ext cx="624" cy="144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en-US" altLang="en-US" sz="1600">
                <a:latin typeface="+mn-lt"/>
              </a:endParaRPr>
            </a:p>
          </p:txBody>
        </p:sp>
        <p:sp>
          <p:nvSpPr>
            <p:cNvPr id="49169" name="Text Box 20">
              <a:extLst>
                <a:ext uri="{FF2B5EF4-FFF2-40B4-BE49-F238E27FC236}">
                  <a16:creationId xmlns:a16="http://schemas.microsoft.com/office/drawing/2014/main" id="{A1C8A577-982E-124A-AD8E-5D33C6183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4" y="3264"/>
              <a:ext cx="1318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buFontTx/>
                <a:buNone/>
              </a:pPr>
              <a:r>
                <a:rPr lang="en-US" altLang="en-US" sz="1600">
                  <a:solidFill>
                    <a:schemeClr val="hlink"/>
                  </a:solidFill>
                  <a:latin typeface="+mn-lt"/>
                </a:rPr>
                <a:t>… and read from stack</a:t>
              </a:r>
            </a:p>
          </p:txBody>
        </p:sp>
        <p:sp>
          <p:nvSpPr>
            <p:cNvPr id="49170" name="Line 21">
              <a:extLst>
                <a:ext uri="{FF2B5EF4-FFF2-40B4-BE49-F238E27FC236}">
                  <a16:creationId xmlns:a16="http://schemas.microsoft.com/office/drawing/2014/main" id="{742B2E77-713A-BC4B-B048-664DAE657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642"/>
              <a:ext cx="288" cy="67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</p:grpSp>
      <p:grpSp>
        <p:nvGrpSpPr>
          <p:cNvPr id="7" name="Group 30">
            <a:extLst>
              <a:ext uri="{FF2B5EF4-FFF2-40B4-BE49-F238E27FC236}">
                <a16:creationId xmlns:a16="http://schemas.microsoft.com/office/drawing/2014/main" id="{FF16828E-4A74-954C-8F59-3CF93F30C87D}"/>
              </a:ext>
            </a:extLst>
          </p:cNvPr>
          <p:cNvGrpSpPr>
            <a:grpSpLocks/>
          </p:cNvGrpSpPr>
          <p:nvPr/>
        </p:nvGrpSpPr>
        <p:grpSpPr bwMode="auto">
          <a:xfrm>
            <a:off x="2169994" y="4114802"/>
            <a:ext cx="4905375" cy="1879601"/>
            <a:chOff x="768" y="2496"/>
            <a:chExt cx="3090" cy="1184"/>
          </a:xfrm>
        </p:grpSpPr>
        <p:sp>
          <p:nvSpPr>
            <p:cNvPr id="49165" name="Oval 22">
              <a:extLst>
                <a:ext uri="{FF2B5EF4-FFF2-40B4-BE49-F238E27FC236}">
                  <a16:creationId xmlns:a16="http://schemas.microsoft.com/office/drawing/2014/main" id="{5B119067-CB02-894C-A590-DD840F417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96"/>
              <a:ext cx="1584" cy="336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en-US" altLang="en-US" sz="1600">
                <a:latin typeface="+mn-lt"/>
              </a:endParaRPr>
            </a:p>
          </p:txBody>
        </p:sp>
        <p:sp>
          <p:nvSpPr>
            <p:cNvPr id="49166" name="Line 23">
              <a:extLst>
                <a:ext uri="{FF2B5EF4-FFF2-40B4-BE49-F238E27FC236}">
                  <a16:creationId xmlns:a16="http://schemas.microsoft.com/office/drawing/2014/main" id="{A721C914-A849-6C45-8B11-B44FB005B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832"/>
              <a:ext cx="288" cy="4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/>
            </a:p>
          </p:txBody>
        </p:sp>
        <p:sp>
          <p:nvSpPr>
            <p:cNvPr id="49167" name="Text Box 24">
              <a:extLst>
                <a:ext uri="{FF2B5EF4-FFF2-40B4-BE49-F238E27FC236}">
                  <a16:creationId xmlns:a16="http://schemas.microsoft.com/office/drawing/2014/main" id="{A6187B37-DB69-1C4A-BC0A-76DB21A11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4" y="3312"/>
              <a:ext cx="213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600" dirty="0">
                  <a:solidFill>
                    <a:schemeClr val="hlink"/>
                  </a:solidFill>
                  <a:latin typeface="+mn-lt"/>
                </a:rPr>
                <a:t>At this point, overflown </a:t>
              </a:r>
              <a:r>
                <a:rPr lang="en-US" altLang="en-US" sz="1600" dirty="0" err="1">
                  <a:solidFill>
                    <a:schemeClr val="hlink"/>
                  </a:solidFill>
                  <a:latin typeface="+mn-lt"/>
                </a:rPr>
                <a:t>ptr</a:t>
              </a:r>
              <a:r>
                <a:rPr lang="en-US" altLang="en-US" sz="1600" dirty="0">
                  <a:solidFill>
                    <a:schemeClr val="hlink"/>
                  </a:solidFill>
                  <a:latin typeface="+mn-lt"/>
                </a:rPr>
                <a:t> may point</a:t>
              </a:r>
            </a:p>
            <a:p>
              <a:pPr>
                <a:buFontTx/>
                <a:buNone/>
              </a:pPr>
              <a:r>
                <a:rPr lang="en-US" altLang="en-US" sz="1600" dirty="0">
                  <a:solidFill>
                    <a:schemeClr val="hlink"/>
                  </a:solidFill>
                  <a:latin typeface="+mn-lt"/>
                </a:rPr>
                <a:t>to a string containing “/..”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A726EFC0-5989-1A48-B7E5-0248FACD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GHTTPD Web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729445-CA56-4C42-A718-FCF4B7208A95}"/>
              </a:ext>
            </a:extLst>
          </p:cNvPr>
          <p:cNvSpPr txBox="1"/>
          <p:nvPr/>
        </p:nvSpPr>
        <p:spPr>
          <a:xfrm>
            <a:off x="6416842" y="6046129"/>
            <a:ext cx="5470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600" i="1" dirty="0">
                <a:solidFill>
                  <a:schemeClr val="tx1"/>
                </a:solidFill>
              </a:rPr>
              <a:t>Chen et al. “Non-Control-Data Attacks Are Realistic Threats”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41576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2" grpId="0" animBg="1"/>
      <p:bldP spid="13936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39EC50A-248F-46D1-97CD-65A2766F7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C843F0-96F8-4DFC-93E8-E3533F22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BFA8CD2-9DD1-463F-94B6-F2A390BC9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Sun Tzu: How to Use Military Strategy to Build Better Habits">
            <a:extLst>
              <a:ext uri="{FF2B5EF4-FFF2-40B4-BE49-F238E27FC236}">
                <a16:creationId xmlns:a16="http://schemas.microsoft.com/office/drawing/2014/main" id="{F569BF38-5691-B04E-841E-33C9EA6EF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766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2B53684-2A8B-4C6B-8F55-3B5CE3994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4A17A-F0E0-1340-B38C-13D4FAFBD32E}"/>
              </a:ext>
            </a:extLst>
          </p:cNvPr>
          <p:cNvSpPr txBox="1"/>
          <p:nvPr/>
        </p:nvSpPr>
        <p:spPr>
          <a:xfrm>
            <a:off x="1555846" y="2047165"/>
            <a:ext cx="4653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Predictability is a fatal flaw in any defensive system</a:t>
            </a:r>
          </a:p>
        </p:txBody>
      </p:sp>
    </p:spTree>
    <p:extLst>
      <p:ext uri="{BB962C8B-B14F-4D97-AF65-F5344CB8AC3E}">
        <p14:creationId xmlns:p14="http://schemas.microsoft.com/office/powerpoint/2010/main" val="728670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C5D6588D-A66C-8E49-BABB-012BA1FCBB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Problem: Lack of Diversity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EE831762-CAAD-8B46-B2F6-F5C878E690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229850" cy="3849624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Classic memory exploits need to know the (virtual) address to hijack control</a:t>
            </a:r>
          </a:p>
          <a:p>
            <a:pPr lvl="1"/>
            <a:r>
              <a:rPr lang="en-US" altLang="en-US" sz="2000" dirty="0"/>
              <a:t>Address of attack code in the buffer</a:t>
            </a:r>
          </a:p>
          <a:p>
            <a:pPr lvl="1"/>
            <a:r>
              <a:rPr lang="en-US" altLang="en-US" sz="2000" dirty="0"/>
              <a:t>Address of a standard kernel library routine</a:t>
            </a:r>
          </a:p>
          <a:p>
            <a:r>
              <a:rPr lang="en-US" altLang="en-US" sz="2400" dirty="0"/>
              <a:t>Same address is used on many machines</a:t>
            </a:r>
          </a:p>
          <a:p>
            <a:pPr lvl="1"/>
            <a:r>
              <a:rPr lang="en-US" altLang="en-US" sz="2000" dirty="0"/>
              <a:t>Slammer infected 75,000 MS-SQL servers in 10 minutes using identical code on every machine</a:t>
            </a:r>
          </a:p>
          <a:p>
            <a:r>
              <a:rPr lang="en-US" altLang="en-US" sz="2400" dirty="0"/>
              <a:t>Idea: introduce </a:t>
            </a:r>
            <a:r>
              <a:rPr lang="en-US" altLang="en-US" sz="2400" dirty="0">
                <a:solidFill>
                  <a:srgbClr val="C00000"/>
                </a:solidFill>
              </a:rPr>
              <a:t>artificial diversity </a:t>
            </a:r>
          </a:p>
          <a:p>
            <a:pPr lvl="1"/>
            <a:r>
              <a:rPr lang="en-US" altLang="en-US" sz="2000" dirty="0"/>
              <a:t>Make stack addresses, addresses of library routines, etc. unpredictable and different from machine to machine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6428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>
            <a:extLst>
              <a:ext uri="{FF2B5EF4-FFF2-40B4-BE49-F238E27FC236}">
                <a16:creationId xmlns:a16="http://schemas.microsoft.com/office/drawing/2014/main" id="{7087DBE0-FA43-B440-92B5-4151CCA0AB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StackGuard</a:t>
            </a:r>
          </a:p>
        </p:txBody>
      </p:sp>
      <p:sp>
        <p:nvSpPr>
          <p:cNvPr id="1071107" name="Rectangle 3">
            <a:extLst>
              <a:ext uri="{FF2B5EF4-FFF2-40B4-BE49-F238E27FC236}">
                <a16:creationId xmlns:a16="http://schemas.microsoft.com/office/drawing/2014/main" id="{AF1D4A0F-4827-A84A-B75A-953DAA393C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86036" y="1866723"/>
            <a:ext cx="7239000" cy="1045254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400" dirty="0"/>
              <a:t>Embed </a:t>
            </a:r>
            <a:r>
              <a:rPr lang="en-US" altLang="en-US" sz="2400" dirty="0">
                <a:solidFill>
                  <a:srgbClr val="C00000"/>
                </a:solidFill>
              </a:rPr>
              <a:t>“canaries” (stack cookies) </a:t>
            </a:r>
            <a:r>
              <a:rPr lang="en-US" altLang="en-US" sz="2400" dirty="0"/>
              <a:t>in stack frames and verify their integrity prior to returning from the function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>
              <a:buFontTx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45061" name="Line 4">
            <a:extLst>
              <a:ext uri="{FF2B5EF4-FFF2-40B4-BE49-F238E27FC236}">
                <a16:creationId xmlns:a16="http://schemas.microsoft.com/office/drawing/2014/main" id="{94198CC2-8B0E-0347-909F-F0A036AD3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3267" y="3603124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2" name="Line 5">
            <a:extLst>
              <a:ext uri="{FF2B5EF4-FFF2-40B4-BE49-F238E27FC236}">
                <a16:creationId xmlns:a16="http://schemas.microsoft.com/office/drawing/2014/main" id="{54DA9AFA-553C-374E-9D1D-F686269EEF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3267" y="4288924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3" name="AutoShape 6">
            <a:extLst>
              <a:ext uri="{FF2B5EF4-FFF2-40B4-BE49-F238E27FC236}">
                <a16:creationId xmlns:a16="http://schemas.microsoft.com/office/drawing/2014/main" id="{3F7425A3-2039-4544-BDE0-E26DCF2DC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0055" y="3692025"/>
            <a:ext cx="819455" cy="646331"/>
          </a:xfrm>
          <a:prstGeom prst="wedgeRectCallout">
            <a:avLst>
              <a:gd name="adj1" fmla="val -69292"/>
              <a:gd name="adj2" fmla="val -1524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Top of</a:t>
            </a:r>
          </a:p>
          <a:p>
            <a:pPr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stack</a:t>
            </a:r>
          </a:p>
        </p:txBody>
      </p:sp>
      <p:sp>
        <p:nvSpPr>
          <p:cNvPr id="45064" name="Rectangle 7">
            <a:extLst>
              <a:ext uri="{FF2B5EF4-FFF2-40B4-BE49-F238E27FC236}">
                <a16:creationId xmlns:a16="http://schemas.microsoft.com/office/drawing/2014/main" id="{1EC6645F-B3A4-BE46-8181-914C0F2A8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805" y="3603124"/>
            <a:ext cx="2286000" cy="685800"/>
          </a:xfrm>
          <a:prstGeom prst="rect">
            <a:avLst/>
          </a:prstGeom>
          <a:solidFill>
            <a:srgbClr val="FFCCCC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buf</a:t>
            </a:r>
          </a:p>
        </p:txBody>
      </p:sp>
      <p:sp>
        <p:nvSpPr>
          <p:cNvPr id="45065" name="Rectangle 8">
            <a:extLst>
              <a:ext uri="{FF2B5EF4-FFF2-40B4-BE49-F238E27FC236}">
                <a16:creationId xmlns:a16="http://schemas.microsoft.com/office/drawing/2014/main" id="{BA5AE6F4-AA07-B348-9484-0830B1F30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568" y="3603124"/>
            <a:ext cx="746125" cy="6858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sfp</a:t>
            </a:r>
          </a:p>
        </p:txBody>
      </p:sp>
      <p:sp>
        <p:nvSpPr>
          <p:cNvPr id="45066" name="Rectangle 9">
            <a:extLst>
              <a:ext uri="{FF2B5EF4-FFF2-40B4-BE49-F238E27FC236}">
                <a16:creationId xmlns:a16="http://schemas.microsoft.com/office/drawing/2014/main" id="{55DCB963-49AE-F74D-902C-90825FFD1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568" y="3603124"/>
            <a:ext cx="746125" cy="6858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ret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addr</a:t>
            </a:r>
          </a:p>
        </p:txBody>
      </p:sp>
      <p:sp>
        <p:nvSpPr>
          <p:cNvPr id="45067" name="AutoShape 10">
            <a:extLst>
              <a:ext uri="{FF2B5EF4-FFF2-40B4-BE49-F238E27FC236}">
                <a16:creationId xmlns:a16="http://schemas.microsoft.com/office/drawing/2014/main" id="{1823CDB2-8301-B64A-9902-E30296ACAEC8}"/>
              </a:ext>
            </a:extLst>
          </p:cNvPr>
          <p:cNvSpPr>
            <a:spLocks/>
          </p:cNvSpPr>
          <p:nvPr/>
        </p:nvSpPr>
        <p:spPr bwMode="auto">
          <a:xfrm rot="5400000">
            <a:off x="2886605" y="3407861"/>
            <a:ext cx="152400" cy="2133600"/>
          </a:xfrm>
          <a:prstGeom prst="rightBrace">
            <a:avLst>
              <a:gd name="adj1" fmla="val 116667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5068" name="AutoShape 11">
            <a:extLst>
              <a:ext uri="{FF2B5EF4-FFF2-40B4-BE49-F238E27FC236}">
                <a16:creationId xmlns:a16="http://schemas.microsoft.com/office/drawing/2014/main" id="{345FDE12-980C-9340-993D-C392BFBA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006" y="4550861"/>
            <a:ext cx="1430200" cy="338554"/>
          </a:xfrm>
          <a:prstGeom prst="wedgeRectCallout">
            <a:avLst>
              <a:gd name="adj1" fmla="val -69292"/>
              <a:gd name="adj2" fmla="val -1524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Local variables</a:t>
            </a:r>
          </a:p>
        </p:txBody>
      </p:sp>
      <p:sp>
        <p:nvSpPr>
          <p:cNvPr id="45069" name="AutoShape 12">
            <a:extLst>
              <a:ext uri="{FF2B5EF4-FFF2-40B4-BE49-F238E27FC236}">
                <a16:creationId xmlns:a16="http://schemas.microsoft.com/office/drawing/2014/main" id="{B9928829-CE41-B34C-8198-27DA0699FF59}"/>
              </a:ext>
            </a:extLst>
          </p:cNvPr>
          <p:cNvSpPr>
            <a:spLocks/>
          </p:cNvSpPr>
          <p:nvPr/>
        </p:nvSpPr>
        <p:spPr bwMode="auto">
          <a:xfrm rot="5400000">
            <a:off x="5542492" y="4093661"/>
            <a:ext cx="152400" cy="762000"/>
          </a:xfrm>
          <a:prstGeom prst="rightBrace">
            <a:avLst>
              <a:gd name="adj1" fmla="val 41667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5070" name="AutoShape 13">
            <a:extLst>
              <a:ext uri="{FF2B5EF4-FFF2-40B4-BE49-F238E27FC236}">
                <a16:creationId xmlns:a16="http://schemas.microsoft.com/office/drawing/2014/main" id="{84A8A611-E9FA-6B44-9B89-78978CC97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350" y="4546100"/>
            <a:ext cx="923651" cy="738664"/>
          </a:xfrm>
          <a:prstGeom prst="wedgeRectCallout">
            <a:avLst>
              <a:gd name="adj1" fmla="val -77032"/>
              <a:gd name="adj2" fmla="val -15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Pointer to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previous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frame</a:t>
            </a:r>
          </a:p>
        </p:txBody>
      </p:sp>
      <p:sp>
        <p:nvSpPr>
          <p:cNvPr id="45071" name="Rectangle 14" descr="20%">
            <a:extLst>
              <a:ext uri="{FF2B5EF4-FFF2-40B4-BE49-F238E27FC236}">
                <a16:creationId xmlns:a16="http://schemas.microsoft.com/office/drawing/2014/main" id="{B29E3266-DC71-7643-959E-CB826F49C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067" y="3679324"/>
            <a:ext cx="1295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 i="1" dirty="0">
                <a:solidFill>
                  <a:schemeClr val="tx1"/>
                </a:solidFill>
                <a:latin typeface="+mn-lt"/>
              </a:rPr>
              <a:t>Frame of the</a:t>
            </a:r>
          </a:p>
          <a:p>
            <a:pPr>
              <a:buFontTx/>
              <a:buNone/>
            </a:pPr>
            <a:r>
              <a:rPr lang="en-US" altLang="en-US" sz="1400" i="1" dirty="0">
                <a:solidFill>
                  <a:schemeClr val="tx1"/>
                </a:solidFill>
                <a:latin typeface="+mn-lt"/>
              </a:rPr>
              <a:t>calling function</a:t>
            </a:r>
          </a:p>
        </p:txBody>
      </p:sp>
      <p:sp>
        <p:nvSpPr>
          <p:cNvPr id="45072" name="AutoShape 15">
            <a:extLst>
              <a:ext uri="{FF2B5EF4-FFF2-40B4-BE49-F238E27FC236}">
                <a16:creationId xmlns:a16="http://schemas.microsoft.com/office/drawing/2014/main" id="{750E3DCE-ECDF-614D-AFE2-B90EFDB770E5}"/>
              </a:ext>
            </a:extLst>
          </p:cNvPr>
          <p:cNvSpPr>
            <a:spLocks/>
          </p:cNvSpPr>
          <p:nvPr/>
        </p:nvSpPr>
        <p:spPr bwMode="auto">
          <a:xfrm rot="5400000">
            <a:off x="6304492" y="4169861"/>
            <a:ext cx="152400" cy="609600"/>
          </a:xfrm>
          <a:prstGeom prst="rightBrace">
            <a:avLst>
              <a:gd name="adj1" fmla="val 33333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5073" name="AutoShape 16">
            <a:extLst>
              <a:ext uri="{FF2B5EF4-FFF2-40B4-BE49-F238E27FC236}">
                <a16:creationId xmlns:a16="http://schemas.microsoft.com/office/drawing/2014/main" id="{FE696151-FE42-ED42-890A-59EF08E8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612" y="4538162"/>
            <a:ext cx="1109599" cy="738664"/>
          </a:xfrm>
          <a:prstGeom prst="wedgeRectCallout">
            <a:avLst>
              <a:gd name="adj1" fmla="val -75486"/>
              <a:gd name="adj2" fmla="val -1541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Return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execution to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+mn-lt"/>
              </a:rPr>
              <a:t>this address</a:t>
            </a:r>
          </a:p>
        </p:txBody>
      </p:sp>
      <p:sp>
        <p:nvSpPr>
          <p:cNvPr id="45074" name="Freeform 17">
            <a:extLst>
              <a:ext uri="{FF2B5EF4-FFF2-40B4-BE49-F238E27FC236}">
                <a16:creationId xmlns:a16="http://schemas.microsoft.com/office/drawing/2014/main" id="{F7FEDC6E-6A6B-6B42-AC65-E09CF9C1A553}"/>
              </a:ext>
            </a:extLst>
          </p:cNvPr>
          <p:cNvSpPr>
            <a:spLocks/>
          </p:cNvSpPr>
          <p:nvPr/>
        </p:nvSpPr>
        <p:spPr bwMode="auto">
          <a:xfrm>
            <a:off x="5677430" y="3391986"/>
            <a:ext cx="1287462" cy="336550"/>
          </a:xfrm>
          <a:custGeom>
            <a:avLst/>
            <a:gdLst>
              <a:gd name="T0" fmla="*/ 0 w 811"/>
              <a:gd name="T1" fmla="*/ 2147483647 h 212"/>
              <a:gd name="T2" fmla="*/ 2147483647 w 811"/>
              <a:gd name="T3" fmla="*/ 0 h 212"/>
              <a:gd name="T4" fmla="*/ 2147483647 w 811"/>
              <a:gd name="T5" fmla="*/ 2147483647 h 212"/>
              <a:gd name="T6" fmla="*/ 0 60000 65536"/>
              <a:gd name="T7" fmla="*/ 0 60000 65536"/>
              <a:gd name="T8" fmla="*/ 0 60000 65536"/>
              <a:gd name="T9" fmla="*/ 0 w 811"/>
              <a:gd name="T10" fmla="*/ 0 h 212"/>
              <a:gd name="T11" fmla="*/ 811 w 811"/>
              <a:gd name="T12" fmla="*/ 212 h 2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1" h="212">
                <a:moveTo>
                  <a:pt x="0" y="212"/>
                </a:moveTo>
                <a:cubicBezTo>
                  <a:pt x="71" y="177"/>
                  <a:pt x="292" y="0"/>
                  <a:pt x="427" y="0"/>
                </a:cubicBezTo>
                <a:cubicBezTo>
                  <a:pt x="562" y="0"/>
                  <a:pt x="731" y="166"/>
                  <a:pt x="811" y="21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5" name="Rectangle 18">
            <a:extLst>
              <a:ext uri="{FF2B5EF4-FFF2-40B4-BE49-F238E27FC236}">
                <a16:creationId xmlns:a16="http://schemas.microsoft.com/office/drawing/2014/main" id="{6B20344F-05A0-414D-AFE7-A88E9C538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806" y="3496761"/>
            <a:ext cx="1127125" cy="838200"/>
          </a:xfrm>
          <a:prstGeom prst="rect">
            <a:avLst/>
          </a:prstGeom>
          <a:solidFill>
            <a:srgbClr val="FF0000"/>
          </a:solidFill>
          <a:ln w="28575" algn="ctr">
            <a:solidFill>
              <a:srgbClr val="FF0000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canary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BFF66-F954-5047-8269-7FDE56B35C9A}"/>
              </a:ext>
            </a:extLst>
          </p:cNvPr>
          <p:cNvSpPr txBox="1"/>
          <p:nvPr/>
        </p:nvSpPr>
        <p:spPr>
          <a:xfrm>
            <a:off x="1583267" y="5499661"/>
            <a:ext cx="4371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random value on program start</a:t>
            </a:r>
          </a:p>
          <a:p>
            <a:r>
              <a:rPr lang="en-US" dirty="0"/>
              <a:t>(attacker can’t guess what this value will be)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53983-85FF-9C4C-9DB9-45549F5F5B1F}"/>
              </a:ext>
            </a:extLst>
          </p:cNvPr>
          <p:cNvSpPr txBox="1"/>
          <p:nvPr/>
        </p:nvSpPr>
        <p:spPr>
          <a:xfrm>
            <a:off x="6125434" y="56381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DD59D1-6982-0E42-8F7C-5C1B194B2797}"/>
              </a:ext>
            </a:extLst>
          </p:cNvPr>
          <p:cNvSpPr txBox="1"/>
          <p:nvPr/>
        </p:nvSpPr>
        <p:spPr>
          <a:xfrm>
            <a:off x="6685492" y="5472536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terminator canary: “\0”, newline, linefeed, EOF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4AEC1-4A9C-8144-A338-3FDF1AFC94F1}"/>
              </a:ext>
            </a:extLst>
          </p:cNvPr>
          <p:cNvSpPr txBox="1"/>
          <p:nvPr/>
        </p:nvSpPr>
        <p:spPr>
          <a:xfrm>
            <a:off x="6685492" y="5802315"/>
            <a:ext cx="440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</a:t>
            </a:r>
            <a:r>
              <a:rPr lang="en-US" dirty="0" err="1"/>
              <a:t>strcpy</a:t>
            </a:r>
            <a:r>
              <a:rPr lang="en-US" dirty="0"/>
              <a:t>, etc. won’t copy beyond “\0”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B179D4-C62E-7447-ABC3-0815F5FF2C01}"/>
              </a:ext>
            </a:extLst>
          </p:cNvPr>
          <p:cNvGrpSpPr/>
          <p:nvPr/>
        </p:nvGrpSpPr>
        <p:grpSpPr>
          <a:xfrm>
            <a:off x="4131443" y="4268682"/>
            <a:ext cx="504720" cy="1123560"/>
            <a:chOff x="4453176" y="3896121"/>
            <a:chExt cx="504720" cy="11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9C8024-17A6-9D4C-B72E-93C8B66AE418}"/>
                    </a:ext>
                  </a:extLst>
                </p14:cNvPr>
                <p14:cNvContentPartPr/>
                <p14:nvPr/>
              </p14:nvContentPartPr>
              <p14:xfrm>
                <a:off x="4453176" y="3896121"/>
                <a:ext cx="504720" cy="1100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9C8024-17A6-9D4C-B72E-93C8B66AE41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17536" y="3860121"/>
                  <a:ext cx="576360" cy="11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1BA954-7DEC-0C43-A19A-18664A5AC566}"/>
                    </a:ext>
                  </a:extLst>
                </p14:cNvPr>
                <p14:cNvContentPartPr/>
                <p14:nvPr/>
              </p14:nvContentPartPr>
              <p14:xfrm>
                <a:off x="4526616" y="4871001"/>
                <a:ext cx="224280" cy="148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1BA954-7DEC-0C43-A19A-18664A5AC5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90616" y="4835001"/>
                  <a:ext cx="295920" cy="22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8A98615-E1F7-C649-A76A-8DD10A15E105}"/>
              </a:ext>
            </a:extLst>
          </p:cNvPr>
          <p:cNvSpPr txBox="1"/>
          <p:nvPr/>
        </p:nvSpPr>
        <p:spPr>
          <a:xfrm>
            <a:off x="3645736" y="30886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en-US" sz="1800" dirty="0">
                <a:solidFill>
                  <a:srgbClr val="FF0000"/>
                </a:solidFill>
              </a:rPr>
              <a:t>Any overflow of local variables must damage the canary</a:t>
            </a:r>
          </a:p>
        </p:txBody>
      </p:sp>
    </p:spTree>
    <p:extLst>
      <p:ext uri="{BB962C8B-B14F-4D97-AF65-F5344CB8AC3E}">
        <p14:creationId xmlns:p14="http://schemas.microsoft.com/office/powerpoint/2010/main" val="19358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>
            <a:extLst>
              <a:ext uri="{FF2B5EF4-FFF2-40B4-BE49-F238E27FC236}">
                <a16:creationId xmlns:a16="http://schemas.microsoft.com/office/drawing/2014/main" id="{78EBDA5F-3F7D-CB4A-9D95-DCADEA1FA7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ASLR</a:t>
            </a:r>
          </a:p>
        </p:txBody>
      </p:sp>
      <p:sp>
        <p:nvSpPr>
          <p:cNvPr id="20484" name="Rectangle 5">
            <a:extLst>
              <a:ext uri="{FF2B5EF4-FFF2-40B4-BE49-F238E27FC236}">
                <a16:creationId xmlns:a16="http://schemas.microsoft.com/office/drawing/2014/main" id="{375C1973-C066-6946-9D0B-BC1A7C6DD4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715500" cy="384962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rgbClr val="FF3399"/>
                </a:solidFill>
              </a:rPr>
              <a:t>A</a:t>
            </a:r>
            <a:r>
              <a:rPr lang="en-US" altLang="en-US" sz="2400" dirty="0"/>
              <a:t>ddress </a:t>
            </a:r>
            <a:r>
              <a:rPr lang="en-US" altLang="en-US" sz="2400" dirty="0">
                <a:solidFill>
                  <a:srgbClr val="FF3399"/>
                </a:solidFill>
              </a:rPr>
              <a:t>S</a:t>
            </a:r>
            <a:r>
              <a:rPr lang="en-US" altLang="en-US" sz="2400" dirty="0"/>
              <a:t>pace </a:t>
            </a:r>
            <a:r>
              <a:rPr lang="en-US" altLang="en-US" sz="2400" dirty="0">
                <a:solidFill>
                  <a:srgbClr val="FF3399"/>
                </a:solidFill>
              </a:rPr>
              <a:t>L</a:t>
            </a:r>
            <a:r>
              <a:rPr lang="en-US" altLang="en-US" sz="2400" dirty="0"/>
              <a:t>ayout </a:t>
            </a:r>
            <a:r>
              <a:rPr lang="en-US" altLang="en-US" sz="2400" dirty="0">
                <a:solidFill>
                  <a:srgbClr val="FF3399"/>
                </a:solidFill>
              </a:rPr>
              <a:t>R</a:t>
            </a:r>
            <a:r>
              <a:rPr lang="en-US" altLang="en-US" sz="2400" dirty="0"/>
              <a:t>andomization</a:t>
            </a:r>
          </a:p>
          <a:p>
            <a:r>
              <a:rPr lang="en-US" altLang="en-US" sz="2400" dirty="0"/>
              <a:t>Randomly choose the base address of stack, heap, code segment, the location of the Global Offset Table</a:t>
            </a:r>
          </a:p>
          <a:p>
            <a:pPr lvl="1"/>
            <a:r>
              <a:rPr lang="en-US" altLang="en-US" sz="2000" dirty="0"/>
              <a:t>Randomization can be done at compile- or link-time, or by rewriting existing binaries</a:t>
            </a:r>
          </a:p>
          <a:p>
            <a:r>
              <a:rPr lang="en-US" altLang="en-US" sz="2400" dirty="0"/>
              <a:t>Randomly pad stack frames and </a:t>
            </a:r>
            <a:r>
              <a:rPr lang="en-US" altLang="en-US" sz="2400" dirty="0" err="1"/>
              <a:t>malloc’ed</a:t>
            </a:r>
            <a:r>
              <a:rPr lang="en-US" altLang="en-US" sz="2400" dirty="0"/>
              <a:t> areas</a:t>
            </a:r>
          </a:p>
          <a:p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Other randomization methods: randomize system call ids or even instruction set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5457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>
            <a:extLst>
              <a:ext uri="{FF2B5EF4-FFF2-40B4-BE49-F238E27FC236}">
                <a16:creationId xmlns:a16="http://schemas.microsoft.com/office/drawing/2014/main" id="{8368D708-7EE5-4B40-AD6D-94E94935A4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Base-Address Randomization</a:t>
            </a:r>
            <a:endParaRPr lang="en-US" altLang="en-US" sz="1800"/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9F86B762-92F0-7C4E-9E5E-7DE4B4FAB0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10602036" cy="3849624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Only the base address is randomized</a:t>
            </a:r>
          </a:p>
          <a:p>
            <a:pPr lvl="1"/>
            <a:r>
              <a:rPr lang="en-US" altLang="en-US" sz="2000" dirty="0">
                <a:solidFill>
                  <a:srgbClr val="C00000"/>
                </a:solidFill>
              </a:rPr>
              <a:t>Layouts</a:t>
            </a:r>
            <a:r>
              <a:rPr lang="en-US" altLang="en-US" sz="2000" dirty="0"/>
              <a:t> of stack and library table remain the same</a:t>
            </a:r>
          </a:p>
          <a:p>
            <a:pPr lvl="1"/>
            <a:r>
              <a:rPr lang="en-US" altLang="en-US" sz="2000" dirty="0"/>
              <a:t>Relative distances between memory objects are not changed by base address randomization</a:t>
            </a:r>
          </a:p>
          <a:p>
            <a:r>
              <a:rPr lang="en-US" altLang="en-US" sz="2400" dirty="0"/>
              <a:t>To attack, enough to guess the base shift</a:t>
            </a:r>
          </a:p>
          <a:p>
            <a:r>
              <a:rPr lang="en-US" altLang="en-US" sz="2400" dirty="0"/>
              <a:t>A 16-bit value can be guessed by brute force</a:t>
            </a:r>
          </a:p>
          <a:p>
            <a:pPr lvl="1"/>
            <a:r>
              <a:rPr lang="en-US" altLang="en-US" sz="2000" dirty="0"/>
              <a:t>Try 2</a:t>
            </a:r>
            <a:r>
              <a:rPr lang="en-US" altLang="en-US" sz="2000" baseline="30000" dirty="0"/>
              <a:t>15</a:t>
            </a:r>
            <a:r>
              <a:rPr lang="en-US" altLang="en-US" sz="2000" dirty="0"/>
              <a:t> (on average) overflows with different values for the address of a known library function – how long does it take?</a:t>
            </a:r>
          </a:p>
          <a:p>
            <a:pPr lvl="1"/>
            <a:r>
              <a:rPr lang="en-US" altLang="en-US" sz="2000" dirty="0"/>
              <a:t>If guess is wrong, target will simply crash &amp; restart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D71E5-E13A-D44B-BBC1-53880E17748D}"/>
              </a:ext>
            </a:extLst>
          </p:cNvPr>
          <p:cNvSpPr txBox="1"/>
          <p:nvPr/>
        </p:nvSpPr>
        <p:spPr>
          <a:xfrm>
            <a:off x="7538962" y="5281684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usleep</a:t>
            </a:r>
            <a:r>
              <a:rPr lang="en-US" dirty="0"/>
              <a:t>() is a good candidate (why?)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7FBAF0-31B3-E044-B694-E5E747515690}"/>
              </a:ext>
            </a:extLst>
          </p:cNvPr>
          <p:cNvGrpSpPr/>
          <p:nvPr/>
        </p:nvGrpSpPr>
        <p:grpSpPr>
          <a:xfrm>
            <a:off x="9125688" y="4825359"/>
            <a:ext cx="292320" cy="451800"/>
            <a:chOff x="9125688" y="4825359"/>
            <a:chExt cx="29232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8218839-1BDA-FD49-A33F-D3F0A0FBBEE0}"/>
                    </a:ext>
                  </a:extLst>
                </p14:cNvPr>
                <p14:cNvContentPartPr/>
                <p14:nvPr/>
              </p14:nvContentPartPr>
              <p14:xfrm>
                <a:off x="9125688" y="4825359"/>
                <a:ext cx="192240" cy="451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8218839-1BDA-FD49-A33F-D3F0A0FBBEE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16688" y="4816719"/>
                  <a:ext cx="2098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4F197B5-F46E-8A4A-8612-FD0F9E71BBF0}"/>
                    </a:ext>
                  </a:extLst>
                </p14:cNvPr>
                <p14:cNvContentPartPr/>
                <p14:nvPr/>
              </p14:nvContentPartPr>
              <p14:xfrm>
                <a:off x="9324768" y="4847319"/>
                <a:ext cx="93240" cy="117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4F197B5-F46E-8A4A-8612-FD0F9E71BB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16128" y="4838319"/>
                  <a:ext cx="110880" cy="13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845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4843" y="2514601"/>
            <a:ext cx="685800" cy="1356904"/>
          </a:xfrm>
          <a:prstGeom prst="rect">
            <a:avLst/>
          </a:prstGeom>
          <a:noFill/>
        </p:spPr>
      </p:pic>
      <p:pic>
        <p:nvPicPr>
          <p:cNvPr id="5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08811" y="2628900"/>
            <a:ext cx="831056" cy="75513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759221" y="1921437"/>
            <a:ext cx="4094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Web server with a buffer overflow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43" y="2521731"/>
            <a:ext cx="2438400" cy="212407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684893" y="2343560"/>
            <a:ext cx="2514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56640" y="2057400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4093" y="3650902"/>
            <a:ext cx="27158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Attacker makes a </a:t>
            </a:r>
          </a:p>
          <a:p>
            <a:r>
              <a:rPr lang="en-US" sz="2000" dirty="0"/>
              <a:t>guess of where </a:t>
            </a:r>
            <a:r>
              <a:rPr lang="en-US" sz="2000" dirty="0" err="1"/>
              <a:t>usleep</a:t>
            </a:r>
            <a:r>
              <a:rPr lang="en-US" sz="2000" dirty="0"/>
              <a:t>()</a:t>
            </a:r>
          </a:p>
          <a:p>
            <a:r>
              <a:rPr lang="en-US" sz="2000" dirty="0"/>
              <a:t>is located in memory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59221" y="3681083"/>
            <a:ext cx="474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Failure crashes the child process immediately and therefore kills connection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9220" y="4513002"/>
            <a:ext cx="4613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Success crashes the child process after sleeping for 0x01010101 microseconds and kills connection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919956" y="6046129"/>
            <a:ext cx="38037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Unlikely to work on a 64-bit architecture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7AD284B-05A0-0A4C-809B-A3F767B4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Guessing</a:t>
            </a:r>
          </a:p>
        </p:txBody>
      </p:sp>
    </p:spTree>
    <p:extLst>
      <p:ext uri="{BB962C8B-B14F-4D97-AF65-F5344CB8AC3E}">
        <p14:creationId xmlns:p14="http://schemas.microsoft.com/office/powerpoint/2010/main" val="1857237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7C0D71D-5F6E-DB46-A24B-A83D2EA8A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ASLR in Windows (since 2008)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AFBAEA03-925F-9B43-B9C2-0D444159A1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/>
              <a:t>Stack randomization</a:t>
            </a:r>
          </a:p>
          <a:p>
            <a:pPr lvl="1"/>
            <a:r>
              <a:rPr lang="en-US" altLang="en-US" sz="2000" dirty="0"/>
              <a:t>Find N</a:t>
            </a:r>
            <a:r>
              <a:rPr lang="en-US" altLang="en-US" sz="2000" baseline="30000" dirty="0"/>
              <a:t>th</a:t>
            </a:r>
            <a:r>
              <a:rPr lang="en-US" altLang="en-US" sz="2000" dirty="0"/>
              <a:t> hole of suitable size (N is a 5-bit random value), then random word-aligned offset (9 bits of randomness)</a:t>
            </a:r>
          </a:p>
          <a:p>
            <a:r>
              <a:rPr lang="en-US" altLang="en-US" sz="2400" dirty="0"/>
              <a:t>Heap randomization: 5 bits</a:t>
            </a:r>
          </a:p>
          <a:p>
            <a:pPr lvl="1"/>
            <a:r>
              <a:rPr lang="en-US" altLang="en-US" sz="2000" dirty="0"/>
              <a:t>Linear search for base + random 64K-aligned offset</a:t>
            </a:r>
          </a:p>
          <a:p>
            <a:r>
              <a:rPr lang="en-US" altLang="en-US" sz="2400" dirty="0"/>
              <a:t>EXE randomization: 8 bits</a:t>
            </a:r>
          </a:p>
          <a:p>
            <a:pPr lvl="1"/>
            <a:r>
              <a:rPr lang="en-US" altLang="en-US" sz="2000" dirty="0"/>
              <a:t>Preferred base + random 64K-aligned offset</a:t>
            </a:r>
          </a:p>
          <a:p>
            <a:r>
              <a:rPr lang="en-US" altLang="en-US" sz="2400" dirty="0"/>
              <a:t>DLL randomization: 8 bits</a:t>
            </a:r>
          </a:p>
          <a:p>
            <a:pPr lvl="1"/>
            <a:r>
              <a:rPr lang="en-US" altLang="en-US" sz="2000" dirty="0"/>
              <a:t>Random offset in DLL area; random loading order</a:t>
            </a:r>
          </a:p>
        </p:txBody>
      </p:sp>
    </p:spTree>
    <p:extLst>
      <p:ext uri="{BB962C8B-B14F-4D97-AF65-F5344CB8AC3E}">
        <p14:creationId xmlns:p14="http://schemas.microsoft.com/office/powerpoint/2010/main" val="3447799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Defeating ASLR by Reading the Stack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5073" y="2494354"/>
            <a:ext cx="685800" cy="1356904"/>
          </a:xfrm>
          <a:prstGeom prst="rect">
            <a:avLst/>
          </a:prstGeom>
          <a:noFill/>
        </p:spPr>
      </p:pic>
      <p:pic>
        <p:nvPicPr>
          <p:cNvPr id="5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9005" y="2475444"/>
            <a:ext cx="831056" cy="755136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>
            <a:off x="2634588" y="2475444"/>
            <a:ext cx="32530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77437" y="2067602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(can trigger buffer overflow in stack)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0593" y="2598003"/>
            <a:ext cx="1699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Apache forks</a:t>
            </a:r>
          </a:p>
          <a:p>
            <a:r>
              <a:rPr lang="en-US" sz="1600" dirty="0"/>
              <a:t>off child process</a:t>
            </a:r>
          </a:p>
          <a:p>
            <a:r>
              <a:rPr lang="en-US" sz="1600" dirty="0"/>
              <a:t>to handle request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34588" y="3732744"/>
            <a:ext cx="32530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63129" y="3255102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(unless process crashes)</a:t>
            </a:r>
          </a:p>
        </p:txBody>
      </p:sp>
      <p:sp>
        <p:nvSpPr>
          <p:cNvPr id="13" name="Document 12"/>
          <p:cNvSpPr/>
          <p:nvPr/>
        </p:nvSpPr>
        <p:spPr>
          <a:xfrm rot="5400000">
            <a:off x="3794183" y="1555203"/>
            <a:ext cx="635200" cy="5618116"/>
          </a:xfrm>
          <a:prstGeom prst="flowChartDocument">
            <a:avLst/>
          </a:prstGeom>
          <a:noFill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6120737" y="4046659"/>
            <a:ext cx="800100" cy="628650"/>
          </a:xfrm>
          <a:prstGeom prst="rect">
            <a:avLst/>
          </a:prstGeom>
          <a:noFill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caller local </a:t>
            </a:r>
            <a:r>
              <a:rPr lang="en-US" sz="1200" dirty="0" err="1"/>
              <a:t>vars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320637" y="4046659"/>
            <a:ext cx="800100" cy="628650"/>
          </a:xfrm>
          <a:prstGeom prst="rect">
            <a:avLst/>
          </a:prstGeom>
          <a:noFill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Param1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06287" y="4046659"/>
            <a:ext cx="514350" cy="628650"/>
          </a:xfrm>
          <a:prstGeom prst="rect">
            <a:avLst/>
          </a:prstGeom>
          <a:noFill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EIP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91937" y="4046659"/>
            <a:ext cx="514350" cy="628650"/>
          </a:xfrm>
          <a:prstGeom prst="rect">
            <a:avLst/>
          </a:prstGeom>
          <a:noFill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EBP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91787" y="4046659"/>
            <a:ext cx="514350" cy="628650"/>
          </a:xfrm>
          <a:prstGeom prst="rect">
            <a:avLst/>
          </a:prstGeom>
          <a:noFill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var1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35138" y="4218109"/>
            <a:ext cx="287258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44239" y="4113334"/>
            <a:ext cx="628649" cy="547162"/>
          </a:xfrm>
          <a:prstGeom prst="rect">
            <a:avLst/>
          </a:prstGeom>
          <a:noFill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random</a:t>
            </a:r>
          </a:p>
          <a:p>
            <a:pPr algn="ctr"/>
            <a:r>
              <a:rPr lang="en-US" sz="1000" dirty="0"/>
              <a:t>canary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691737" y="4646734"/>
            <a:ext cx="914400" cy="628650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junk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06138" y="4646734"/>
            <a:ext cx="228600" cy="628650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x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777587" y="4646734"/>
            <a:ext cx="228600" cy="628650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49037" y="4646734"/>
            <a:ext cx="228600" cy="628650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z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20487" y="4646734"/>
            <a:ext cx="228600" cy="628650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49088" y="4646734"/>
            <a:ext cx="228600" cy="628650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x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20537" y="4646734"/>
            <a:ext cx="228600" cy="628650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91987" y="4646734"/>
            <a:ext cx="228600" cy="628650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z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863437" y="4646734"/>
            <a:ext cx="228600" cy="628650"/>
          </a:xfrm>
          <a:prstGeom prst="rect">
            <a:avLst/>
          </a:prstGeom>
          <a:noFill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64827" y="5930313"/>
            <a:ext cx="651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Reading the stack for EBP/EIP can give approximate address offset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DA13FB7-F00F-A440-86F1-88E6762C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2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 animBg="1"/>
      <p:bldP spid="31" grpId="0" animBg="1"/>
      <p:bldP spid="26" grpId="0" animBg="1"/>
      <p:bldP spid="27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53AC067D-F240-444C-B6FD-2CD0DAC6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ASLR Against Heap Attacks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2CCE477A-88F6-3943-8FBC-CE1C5E59D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407" y="1870805"/>
            <a:ext cx="8229600" cy="2772670"/>
          </a:xfrm>
        </p:spPr>
        <p:txBody>
          <a:bodyPr>
            <a:no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1800" dirty="0"/>
              <a:t>	&lt;SCRIPT language="text/</a:t>
            </a:r>
            <a:r>
              <a:rPr lang="en-US" altLang="en-US" sz="1800" dirty="0" err="1"/>
              <a:t>javascript</a:t>
            </a:r>
            <a:r>
              <a:rPr lang="en-US" altLang="en-US" sz="1800" dirty="0"/>
              <a:t>"&gt;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dirty="0"/>
              <a:t>		</a:t>
            </a:r>
            <a:r>
              <a:rPr lang="en-US" altLang="en-US" sz="1800" b="1" dirty="0">
                <a:solidFill>
                  <a:srgbClr val="C00000"/>
                </a:solidFill>
              </a:rPr>
              <a:t>shellcode</a:t>
            </a:r>
            <a:r>
              <a:rPr lang="en-US" altLang="en-US" sz="1800" dirty="0">
                <a:solidFill>
                  <a:srgbClr val="C00000"/>
                </a:solidFill>
              </a:rPr>
              <a:t> = </a:t>
            </a:r>
            <a:r>
              <a:rPr lang="en-US" altLang="en-US" sz="1800" dirty="0" err="1">
                <a:solidFill>
                  <a:srgbClr val="C00000"/>
                </a:solidFill>
              </a:rPr>
              <a:t>unescape</a:t>
            </a:r>
            <a:r>
              <a:rPr lang="en-US" altLang="en-US" sz="1800" dirty="0">
                <a:solidFill>
                  <a:srgbClr val="C00000"/>
                </a:solidFill>
              </a:rPr>
              <a:t>("%u4343%u4343%...");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dirty="0">
                <a:solidFill>
                  <a:srgbClr val="C00000"/>
                </a:solidFill>
              </a:rPr>
              <a:t>		</a:t>
            </a:r>
            <a:r>
              <a:rPr lang="en-US" altLang="en-US" sz="1800" b="1" dirty="0">
                <a:solidFill>
                  <a:srgbClr val="C00000"/>
                </a:solidFill>
              </a:rPr>
              <a:t>overflow-string</a:t>
            </a:r>
            <a:r>
              <a:rPr lang="en-US" altLang="en-US" sz="1800" dirty="0">
                <a:solidFill>
                  <a:srgbClr val="C00000"/>
                </a:solidFill>
              </a:rPr>
              <a:t> = </a:t>
            </a:r>
            <a:r>
              <a:rPr lang="en-US" altLang="en-US" sz="1800" dirty="0" err="1">
                <a:solidFill>
                  <a:srgbClr val="C00000"/>
                </a:solidFill>
              </a:rPr>
              <a:t>unescape</a:t>
            </a:r>
            <a:r>
              <a:rPr lang="en-US" altLang="en-US" sz="1800" dirty="0">
                <a:solidFill>
                  <a:srgbClr val="C00000"/>
                </a:solidFill>
              </a:rPr>
              <a:t>(“%u2332%u4276%...”);</a:t>
            </a:r>
            <a:endParaRPr lang="en-US" altLang="en-US" sz="1800" dirty="0"/>
          </a:p>
          <a:p>
            <a:pPr>
              <a:buFont typeface="Monotype Sorts" pitchFamily="2" charset="2"/>
              <a:buNone/>
            </a:pPr>
            <a:r>
              <a:rPr lang="en-US" altLang="en-US" sz="1800" dirty="0"/>
              <a:t>		cause-overflow( overflow-string );  // overflow  </a:t>
            </a:r>
            <a:r>
              <a:rPr lang="en-US" altLang="en-US" sz="1800" dirty="0" err="1"/>
              <a:t>buf</a:t>
            </a:r>
            <a:r>
              <a:rPr lang="en-US" altLang="en-US" sz="1800" dirty="0"/>
              <a:t>[ ]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dirty="0"/>
              <a:t>	&lt;/SCRIPT&gt;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7FB6371-F65E-5C42-B78F-D30D40AA4726}"/>
              </a:ext>
            </a:extLst>
          </p:cNvPr>
          <p:cNvSpPr/>
          <p:nvPr/>
        </p:nvSpPr>
        <p:spPr>
          <a:xfrm>
            <a:off x="8001000" y="5089772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buFontTx/>
              <a:buNone/>
              <a:defRPr/>
            </a:pPr>
            <a:r>
              <a:rPr lang="en-US" sz="2000" dirty="0" err="1">
                <a:solidFill>
                  <a:schemeClr val="tx1"/>
                </a:solidFill>
              </a:rPr>
              <a:t>ptr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D440A37-45C8-914C-B7C5-06E30DD73B5C}"/>
              </a:ext>
            </a:extLst>
          </p:cNvPr>
          <p:cNvSpPr/>
          <p:nvPr/>
        </p:nvSpPr>
        <p:spPr>
          <a:xfrm>
            <a:off x="2133600" y="5078104"/>
            <a:ext cx="1905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sz="2000" b="1" dirty="0" err="1">
                <a:solidFill>
                  <a:schemeClr val="tx1"/>
                </a:solidFill>
              </a:rPr>
              <a:t>buf</a:t>
            </a:r>
            <a:r>
              <a:rPr lang="en-US" sz="2000" dirty="0">
                <a:solidFill>
                  <a:schemeClr val="tx1"/>
                </a:solidFill>
              </a:rPr>
              <a:t>[256]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7860EC-B594-1342-B22B-15AFB4C9F232}"/>
              </a:ext>
            </a:extLst>
          </p:cNvPr>
          <p:cNvSpPr/>
          <p:nvPr/>
        </p:nvSpPr>
        <p:spPr>
          <a:xfrm>
            <a:off x="8382000" y="50892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F9AD1AC-FA9C-D547-B9D7-23055C17A888}"/>
              </a:ext>
            </a:extLst>
          </p:cNvPr>
          <p:cNvSpPr/>
          <p:nvPr/>
        </p:nvSpPr>
        <p:spPr>
          <a:xfrm>
            <a:off x="8763000" y="5089772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buFontTx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data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01626-5070-0E40-994A-3DDA8FE8C001}"/>
              </a:ext>
            </a:extLst>
          </p:cNvPr>
          <p:cNvSpPr/>
          <p:nvPr/>
        </p:nvSpPr>
        <p:spPr>
          <a:xfrm>
            <a:off x="9144000" y="50892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55324" name="TextBox 72">
            <a:extLst>
              <a:ext uri="{FF2B5EF4-FFF2-40B4-BE49-F238E27FC236}">
                <a16:creationId xmlns:a16="http://schemas.microsoft.com/office/drawing/2014/main" id="{106BAB8F-3250-404F-984E-E3F166EE2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725" y="4605520"/>
            <a:ext cx="976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  <a:latin typeface="+mn-lt"/>
              </a:rPr>
              <a:t>object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D6018B8-6ED9-1C4E-977E-D18296FAF292}"/>
              </a:ext>
            </a:extLst>
          </p:cNvPr>
          <p:cNvCxnSpPr/>
          <p:nvPr/>
        </p:nvCxnSpPr>
        <p:spPr>
          <a:xfrm>
            <a:off x="1676400" y="5078104"/>
            <a:ext cx="8382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F00AED-4957-4D44-B854-D6881CDE34A3}"/>
              </a:ext>
            </a:extLst>
          </p:cNvPr>
          <p:cNvCxnSpPr/>
          <p:nvPr/>
        </p:nvCxnSpPr>
        <p:spPr>
          <a:xfrm>
            <a:off x="1752600" y="5914718"/>
            <a:ext cx="8382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7BD18ADE-B84F-EC4E-8F73-FC2012C98767}"/>
              </a:ext>
            </a:extLst>
          </p:cNvPr>
          <p:cNvSpPr/>
          <p:nvPr/>
        </p:nvSpPr>
        <p:spPr>
          <a:xfrm>
            <a:off x="4343400" y="5078104"/>
            <a:ext cx="1066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sz="2000" b="1" dirty="0" err="1">
                <a:solidFill>
                  <a:schemeClr val="tx1"/>
                </a:solidFill>
              </a:rPr>
              <a:t>vtable</a:t>
            </a:r>
            <a:endParaRPr lang="en-US" sz="2000" b="1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2F8445-56CE-FA4B-8F2C-101A65220F89}"/>
              </a:ext>
            </a:extLst>
          </p:cNvPr>
          <p:cNvCxnSpPr/>
          <p:nvPr/>
        </p:nvCxnSpPr>
        <p:spPr>
          <a:xfrm rot="5400000">
            <a:off x="4305301" y="5497205"/>
            <a:ext cx="83820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F0E4195-4F07-834F-852A-F0E9843921F2}"/>
              </a:ext>
            </a:extLst>
          </p:cNvPr>
          <p:cNvCxnSpPr/>
          <p:nvPr/>
        </p:nvCxnSpPr>
        <p:spPr>
          <a:xfrm rot="5400000">
            <a:off x="4609307" y="5496411"/>
            <a:ext cx="8382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19B8766-A86E-2D42-BC62-0CFEC36B492F}"/>
              </a:ext>
            </a:extLst>
          </p:cNvPr>
          <p:cNvSpPr/>
          <p:nvPr/>
        </p:nvSpPr>
        <p:spPr>
          <a:xfrm>
            <a:off x="8001000" y="5089217"/>
            <a:ext cx="1524000" cy="838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3DDD324-BEBE-C940-937B-A4E2E9028A04}"/>
              </a:ext>
            </a:extLst>
          </p:cNvPr>
          <p:cNvSpPr/>
          <p:nvPr/>
        </p:nvSpPr>
        <p:spPr>
          <a:xfrm>
            <a:off x="4343400" y="5078104"/>
            <a:ext cx="1066800" cy="838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/>
          </a:p>
        </p:txBody>
      </p:sp>
      <p:grpSp>
        <p:nvGrpSpPr>
          <p:cNvPr id="55314" name="Group 82">
            <a:extLst>
              <a:ext uri="{FF2B5EF4-FFF2-40B4-BE49-F238E27FC236}">
                <a16:creationId xmlns:a16="http://schemas.microsoft.com/office/drawing/2014/main" id="{BC75392E-E0D5-BA4D-A0C0-C9721D6A6991}"/>
              </a:ext>
            </a:extLst>
          </p:cNvPr>
          <p:cNvGrpSpPr>
            <a:grpSpLocks/>
          </p:cNvGrpSpPr>
          <p:nvPr/>
        </p:nvGrpSpPr>
        <p:grpSpPr bwMode="auto">
          <a:xfrm>
            <a:off x="4494214" y="5917892"/>
            <a:ext cx="3660775" cy="381000"/>
            <a:chOff x="3199606" y="6249194"/>
            <a:chExt cx="3659188" cy="381794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7B153EB-F443-8046-80EF-B5C3D8805CCD}"/>
                </a:ext>
              </a:extLst>
            </p:cNvPr>
            <p:cNvCxnSpPr/>
            <p:nvPr/>
          </p:nvCxnSpPr>
          <p:spPr>
            <a:xfrm rot="5400000">
              <a:off x="6667103" y="6439297"/>
              <a:ext cx="381794" cy="1587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B1381E-F42C-D24B-90E7-D77E80BB878E}"/>
                </a:ext>
              </a:extLst>
            </p:cNvPr>
            <p:cNvCxnSpPr/>
            <p:nvPr/>
          </p:nvCxnSpPr>
          <p:spPr>
            <a:xfrm rot="10800000">
              <a:off x="3201192" y="6629397"/>
              <a:ext cx="3656014" cy="1591"/>
            </a:xfrm>
            <a:prstGeom prst="line">
              <a:avLst/>
            </a:prstGeom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6061CC-F390-F646-8A1E-AC78CC143E39}"/>
                </a:ext>
              </a:extLst>
            </p:cNvPr>
            <p:cNvCxnSpPr/>
            <p:nvPr/>
          </p:nvCxnSpPr>
          <p:spPr>
            <a:xfrm rot="5400000" flipH="1" flipV="1">
              <a:off x="3009503" y="6439297"/>
              <a:ext cx="381794" cy="1586"/>
            </a:xfrm>
            <a:prstGeom prst="line">
              <a:avLst/>
            </a:prstGeom>
            <a:ln w="38100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7F3727B-571D-EE43-B5B4-4C67A872744C}"/>
              </a:ext>
            </a:extLst>
          </p:cNvPr>
          <p:cNvSpPr/>
          <p:nvPr/>
        </p:nvSpPr>
        <p:spPr>
          <a:xfrm>
            <a:off x="2133600" y="5078104"/>
            <a:ext cx="2590800" cy="838200"/>
          </a:xfrm>
          <a:prstGeom prst="rect">
            <a:avLst/>
          </a:prstGeom>
          <a:solidFill>
            <a:srgbClr val="FF000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4753A0-593A-694A-BE0E-4EBB451B47F9}"/>
              </a:ext>
            </a:extLst>
          </p:cNvPr>
          <p:cNvCxnSpPr/>
          <p:nvPr/>
        </p:nvCxnSpPr>
        <p:spPr>
          <a:xfrm flipV="1">
            <a:off x="4494214" y="4125604"/>
            <a:ext cx="915987" cy="11811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962BD8E-B045-964E-8E07-9B3EB254719A}"/>
              </a:ext>
            </a:extLst>
          </p:cNvPr>
          <p:cNvSpPr/>
          <p:nvPr/>
        </p:nvSpPr>
        <p:spPr>
          <a:xfrm>
            <a:off x="5410200" y="3630304"/>
            <a:ext cx="1143000" cy="99060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r>
              <a:rPr lang="en-US" sz="2000" b="1" dirty="0">
                <a:solidFill>
                  <a:schemeClr val="tx1"/>
                </a:solidFill>
              </a:rPr>
              <a:t>shell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E03994-2ADB-5F43-A822-BFBD7148F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0526" y="3706504"/>
            <a:ext cx="33538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Where will the browser place </a:t>
            </a:r>
          </a:p>
          <a:p>
            <a:pPr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latin typeface="+mn-lt"/>
              </a:rPr>
              <a:t>the shellcode on the heap???</a:t>
            </a:r>
          </a:p>
        </p:txBody>
      </p:sp>
    </p:spTree>
    <p:extLst>
      <p:ext uri="{BB962C8B-B14F-4D97-AF65-F5344CB8AC3E}">
        <p14:creationId xmlns:p14="http://schemas.microsoft.com/office/powerpoint/2010/main" val="36815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3">
            <a:extLst>
              <a:ext uri="{FF2B5EF4-FFF2-40B4-BE49-F238E27FC236}">
                <a16:creationId xmlns:a16="http://schemas.microsoft.com/office/drawing/2014/main" id="{E1BA7591-1339-C84A-B28A-72F4F69499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Heap Spraying</a:t>
            </a: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5949E04A-C9E1-6847-9E0A-CA5F0ECBDE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8391099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/>
              <a:t>Force JavaScript </a:t>
            </a:r>
            <a:r>
              <a:rPr lang="en-US" altLang="en-US" sz="2000" dirty="0" err="1"/>
              <a:t>JiT</a:t>
            </a:r>
            <a:r>
              <a:rPr lang="en-US" altLang="en-US" sz="2000" dirty="0"/>
              <a:t> (“just-in-time” compiler) to fill heap with executable shellcode, then point SFP or </a:t>
            </a:r>
            <a:r>
              <a:rPr lang="en-US" altLang="en-US" sz="2000" dirty="0" err="1"/>
              <a:t>vtable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ptr</a:t>
            </a:r>
            <a:r>
              <a:rPr lang="en-US" altLang="en-US" sz="2000" dirty="0"/>
              <a:t> anywhere in the spray area</a:t>
            </a:r>
          </a:p>
        </p:txBody>
      </p:sp>
      <p:grpSp>
        <p:nvGrpSpPr>
          <p:cNvPr id="56325" name="Group 43">
            <a:extLst>
              <a:ext uri="{FF2B5EF4-FFF2-40B4-BE49-F238E27FC236}">
                <a16:creationId xmlns:a16="http://schemas.microsoft.com/office/drawing/2014/main" id="{85522AF2-2E8B-A444-8CF0-E2C3AC8F2432}"/>
              </a:ext>
            </a:extLst>
          </p:cNvPr>
          <p:cNvGrpSpPr>
            <a:grpSpLocks/>
          </p:cNvGrpSpPr>
          <p:nvPr/>
        </p:nvGrpSpPr>
        <p:grpSpPr bwMode="auto">
          <a:xfrm>
            <a:off x="1331792" y="2987720"/>
            <a:ext cx="8386755" cy="3429000"/>
            <a:chOff x="533400" y="3124200"/>
            <a:chExt cx="8386458" cy="3429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06BF22-FC1C-A544-A313-35BDF9CA4254}"/>
                </a:ext>
              </a:extLst>
            </p:cNvPr>
            <p:cNvSpPr/>
            <p:nvPr/>
          </p:nvSpPr>
          <p:spPr>
            <a:xfrm>
              <a:off x="533400" y="3124200"/>
              <a:ext cx="7772125" cy="3429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922459-214E-2944-AF9A-4692ABDD3F31}"/>
                </a:ext>
              </a:extLst>
            </p:cNvPr>
            <p:cNvSpPr/>
            <p:nvPr/>
          </p:nvSpPr>
          <p:spPr>
            <a:xfrm>
              <a:off x="2819319" y="3352800"/>
              <a:ext cx="5105219" cy="2971800"/>
            </a:xfrm>
            <a:prstGeom prst="rect">
              <a:avLst/>
            </a:prstGeom>
            <a:solidFill>
              <a:srgbClr val="0070C0">
                <a:alpha val="3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335" name="TextBox 7">
              <a:extLst>
                <a:ext uri="{FF2B5EF4-FFF2-40B4-BE49-F238E27FC236}">
                  <a16:creationId xmlns:a16="http://schemas.microsoft.com/office/drawing/2014/main" id="{75AB111E-8F34-0A47-B646-748DE11D5E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8273695" y="4497399"/>
              <a:ext cx="830677" cy="4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>
                  <a:solidFill>
                    <a:schemeClr val="tx1"/>
                  </a:solidFill>
                  <a:latin typeface="+mn-lt"/>
                </a:rPr>
                <a:t>heap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BF163-67A5-9F4F-B194-984446B06A7F}"/>
                </a:ext>
              </a:extLst>
            </p:cNvPr>
            <p:cNvSpPr/>
            <p:nvPr/>
          </p:nvSpPr>
          <p:spPr>
            <a:xfrm>
              <a:off x="838189" y="4356100"/>
              <a:ext cx="838170" cy="304800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549C6B-F395-804F-A693-6C5E4A6F4A57}"/>
                </a:ext>
              </a:extLst>
            </p:cNvPr>
            <p:cNvSpPr/>
            <p:nvPr/>
          </p:nvSpPr>
          <p:spPr>
            <a:xfrm>
              <a:off x="838189" y="4660900"/>
              <a:ext cx="838170" cy="30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AD7904-9DF1-7241-BB8C-7FCDED699B9F}"/>
                </a:ext>
              </a:extLst>
            </p:cNvPr>
            <p:cNvSpPr/>
            <p:nvPr/>
          </p:nvSpPr>
          <p:spPr>
            <a:xfrm>
              <a:off x="838189" y="4965700"/>
              <a:ext cx="838170" cy="30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Tx/>
                <a:buNone/>
                <a:defRPr/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3" name="Group 14">
              <a:extLst>
                <a:ext uri="{FF2B5EF4-FFF2-40B4-BE49-F238E27FC236}">
                  <a16:creationId xmlns:a16="http://schemas.microsoft.com/office/drawing/2014/main" id="{62BA6BE6-883B-A847-BF2D-1E1A249EDC5C}"/>
                </a:ext>
              </a:extLst>
            </p:cNvPr>
            <p:cNvGrpSpPr/>
            <p:nvPr/>
          </p:nvGrpSpPr>
          <p:grpSpPr>
            <a:xfrm>
              <a:off x="3048000" y="3505200"/>
              <a:ext cx="4648200" cy="609600"/>
              <a:chOff x="3048000" y="3505200"/>
              <a:chExt cx="4648200" cy="609600"/>
            </a:xfrm>
            <a:solidFill>
              <a:srgbClr val="FF5050"/>
            </a:solidFill>
          </p:grpSpPr>
          <p:sp>
            <p:nvSpPr>
              <p:cNvPr id="32" name="Rectangle 12">
                <a:extLst>
                  <a:ext uri="{FF2B5EF4-FFF2-40B4-BE49-F238E27FC236}">
                    <a16:creationId xmlns:a16="http://schemas.microsoft.com/office/drawing/2014/main" id="{2DE2F27B-7B0E-7247-A0B2-C74BDEEB089F}"/>
                  </a:ext>
                </a:extLst>
              </p:cNvPr>
              <p:cNvSpPr/>
              <p:nvPr/>
            </p:nvSpPr>
            <p:spPr>
              <a:xfrm>
                <a:off x="3048000" y="3505200"/>
                <a:ext cx="3352800" cy="6096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r>
                  <a:rPr lang="en-US" sz="2000" dirty="0">
                    <a:solidFill>
                      <a:schemeClr val="tx1"/>
                    </a:solidFill>
                  </a:rPr>
                  <a:t>NOP  </a:t>
                </a:r>
                <a:r>
                  <a:rPr lang="en-US" dirty="0">
                    <a:solidFill>
                      <a:schemeClr val="tx1"/>
                    </a:solidFill>
                  </a:rPr>
                  <a:t>slide</a:t>
                </a:r>
              </a:p>
            </p:txBody>
          </p:sp>
          <p:sp>
            <p:nvSpPr>
              <p:cNvPr id="33" name="Rectangle 13">
                <a:extLst>
                  <a:ext uri="{FF2B5EF4-FFF2-40B4-BE49-F238E27FC236}">
                    <a16:creationId xmlns:a16="http://schemas.microsoft.com/office/drawing/2014/main" id="{4DDAE052-55C9-5B45-96D9-42E009FD690C}"/>
                  </a:ext>
                </a:extLst>
              </p:cNvPr>
              <p:cNvSpPr/>
              <p:nvPr/>
            </p:nvSpPr>
            <p:spPr>
              <a:xfrm>
                <a:off x="6400800" y="3505200"/>
                <a:ext cx="1295400" cy="6096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r>
                  <a:rPr lang="en-US" sz="2000" dirty="0" err="1">
                    <a:solidFill>
                      <a:schemeClr val="tx1"/>
                    </a:solidFill>
                  </a:rPr>
                  <a:t>shellcode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340" name="Group 23">
              <a:extLst>
                <a:ext uri="{FF2B5EF4-FFF2-40B4-BE49-F238E27FC236}">
                  <a16:creationId xmlns:a16="http://schemas.microsoft.com/office/drawing/2014/main" id="{C8F8D501-0570-DB47-AA4A-316B33C1F6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000" y="4419600"/>
              <a:ext cx="1524000" cy="457200"/>
              <a:chOff x="3048000" y="4419600"/>
              <a:chExt cx="1524000" cy="4572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047C8F1-8754-204C-9907-ED4FB8AA7E05}"/>
                  </a:ext>
                </a:extLst>
              </p:cNvPr>
              <p:cNvSpPr/>
              <p:nvPr/>
            </p:nvSpPr>
            <p:spPr>
              <a:xfrm>
                <a:off x="3047911" y="4419600"/>
                <a:ext cx="1523946" cy="457200"/>
              </a:xfrm>
              <a:prstGeom prst="rect">
                <a:avLst/>
              </a:prstGeom>
              <a:solidFill>
                <a:srgbClr val="FF5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57C7AFE-EA8A-EB46-9813-9AB0D0CF18DC}"/>
                  </a:ext>
                </a:extLst>
              </p:cNvPr>
              <p:cNvSpPr/>
              <p:nvPr/>
            </p:nvSpPr>
            <p:spPr>
              <a:xfrm>
                <a:off x="4343265" y="4419600"/>
                <a:ext cx="228592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341" name="Group 24">
              <a:extLst>
                <a:ext uri="{FF2B5EF4-FFF2-40B4-BE49-F238E27FC236}">
                  <a16:creationId xmlns:a16="http://schemas.microsoft.com/office/drawing/2014/main" id="{47594D15-2260-BF48-BBCB-A660D95C84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0" y="4419600"/>
              <a:ext cx="1524000" cy="457200"/>
              <a:chOff x="3048000" y="4419600"/>
              <a:chExt cx="1524000" cy="4572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77F2CD-106B-0E42-9E80-BBD3B8E771D8}"/>
                  </a:ext>
                </a:extLst>
              </p:cNvPr>
              <p:cNvSpPr/>
              <p:nvPr/>
            </p:nvSpPr>
            <p:spPr>
              <a:xfrm>
                <a:off x="3047838" y="4419600"/>
                <a:ext cx="1523946" cy="457200"/>
              </a:xfrm>
              <a:prstGeom prst="rect">
                <a:avLst/>
              </a:prstGeom>
              <a:solidFill>
                <a:srgbClr val="FF5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D40572F-074E-5C4F-A21B-64B96C897233}"/>
                  </a:ext>
                </a:extLst>
              </p:cNvPr>
              <p:cNvSpPr/>
              <p:nvPr/>
            </p:nvSpPr>
            <p:spPr>
              <a:xfrm>
                <a:off x="4343192" y="4419600"/>
                <a:ext cx="228592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342" name="Group 27">
              <a:extLst>
                <a:ext uri="{FF2B5EF4-FFF2-40B4-BE49-F238E27FC236}">
                  <a16:creationId xmlns:a16="http://schemas.microsoft.com/office/drawing/2014/main" id="{A9BFF016-756E-8B4B-91F3-C122ECEB4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00" y="5105400"/>
              <a:ext cx="1524000" cy="457200"/>
              <a:chOff x="3048000" y="4419600"/>
              <a:chExt cx="1524000" cy="4572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87B16F9-D057-4B4D-AEA9-CD1F22F180DA}"/>
                  </a:ext>
                </a:extLst>
              </p:cNvPr>
              <p:cNvSpPr/>
              <p:nvPr/>
            </p:nvSpPr>
            <p:spPr>
              <a:xfrm>
                <a:off x="3047884" y="4419600"/>
                <a:ext cx="1523946" cy="457200"/>
              </a:xfrm>
              <a:prstGeom prst="rect">
                <a:avLst/>
              </a:prstGeom>
              <a:solidFill>
                <a:srgbClr val="FF5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CEE7D3-3015-E14B-8F80-DD63EABDF73E}"/>
                  </a:ext>
                </a:extLst>
              </p:cNvPr>
              <p:cNvSpPr/>
              <p:nvPr/>
            </p:nvSpPr>
            <p:spPr>
              <a:xfrm>
                <a:off x="4343238" y="4419600"/>
                <a:ext cx="228592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343" name="Group 30">
              <a:extLst>
                <a:ext uri="{FF2B5EF4-FFF2-40B4-BE49-F238E27FC236}">
                  <a16:creationId xmlns:a16="http://schemas.microsoft.com/office/drawing/2014/main" id="{4F79A5A3-88AA-1F41-B1CA-818D367D8C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3600" y="5105400"/>
              <a:ext cx="1524000" cy="457200"/>
              <a:chOff x="3048000" y="4419600"/>
              <a:chExt cx="1524000" cy="4572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8488CA6-60CE-8644-A87A-11E904765B72}"/>
                  </a:ext>
                </a:extLst>
              </p:cNvPr>
              <p:cNvSpPr/>
              <p:nvPr/>
            </p:nvSpPr>
            <p:spPr>
              <a:xfrm>
                <a:off x="3047808" y="4419600"/>
                <a:ext cx="1523946" cy="457200"/>
              </a:xfrm>
              <a:prstGeom prst="rect">
                <a:avLst/>
              </a:prstGeom>
              <a:solidFill>
                <a:srgbClr val="FF5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ABF00D1-108E-744C-9685-C01D6E340DC9}"/>
                  </a:ext>
                </a:extLst>
              </p:cNvPr>
              <p:cNvSpPr/>
              <p:nvPr/>
            </p:nvSpPr>
            <p:spPr>
              <a:xfrm>
                <a:off x="4343162" y="4419600"/>
                <a:ext cx="228592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344" name="Group 33">
              <a:extLst>
                <a:ext uri="{FF2B5EF4-FFF2-40B4-BE49-F238E27FC236}">
                  <a16:creationId xmlns:a16="http://schemas.microsoft.com/office/drawing/2014/main" id="{1F2F5CBD-7F03-C645-846A-18AFE73B86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2600" y="5715000"/>
              <a:ext cx="1524000" cy="457200"/>
              <a:chOff x="3048000" y="4419600"/>
              <a:chExt cx="1524000" cy="4572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87F7-2FA3-3D41-88BA-98A13A9152E7}"/>
                  </a:ext>
                </a:extLst>
              </p:cNvPr>
              <p:cNvSpPr/>
              <p:nvPr/>
            </p:nvSpPr>
            <p:spPr>
              <a:xfrm>
                <a:off x="3047822" y="4419600"/>
                <a:ext cx="1523946" cy="457200"/>
              </a:xfrm>
              <a:prstGeom prst="rect">
                <a:avLst/>
              </a:prstGeom>
              <a:solidFill>
                <a:srgbClr val="FF5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58A5964-C0FB-C34C-B204-53E2E2EDEC73}"/>
                  </a:ext>
                </a:extLst>
              </p:cNvPr>
              <p:cNvSpPr/>
              <p:nvPr/>
            </p:nvSpPr>
            <p:spPr>
              <a:xfrm>
                <a:off x="4343176" y="4419600"/>
                <a:ext cx="228592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345" name="Group 36">
              <a:extLst>
                <a:ext uri="{FF2B5EF4-FFF2-40B4-BE49-F238E27FC236}">
                  <a16:creationId xmlns:a16="http://schemas.microsoft.com/office/drawing/2014/main" id="{562666E4-216D-FA48-90FB-01239925AC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800" y="5715000"/>
              <a:ext cx="1524000" cy="457200"/>
              <a:chOff x="3048000" y="4419600"/>
              <a:chExt cx="1524000" cy="4572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B9138F4-1E11-BE43-A8EF-941BEB09C3FF}"/>
                  </a:ext>
                </a:extLst>
              </p:cNvPr>
              <p:cNvSpPr/>
              <p:nvPr/>
            </p:nvSpPr>
            <p:spPr>
              <a:xfrm>
                <a:off x="3047900" y="4419600"/>
                <a:ext cx="1523946" cy="457200"/>
              </a:xfrm>
              <a:prstGeom prst="rect">
                <a:avLst/>
              </a:prstGeom>
              <a:solidFill>
                <a:srgbClr val="FF5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E120B4F-7C1C-3E4C-ABF5-B36EDEF46F7A}"/>
                  </a:ext>
                </a:extLst>
              </p:cNvPr>
              <p:cNvSpPr/>
              <p:nvPr/>
            </p:nvSpPr>
            <p:spPr>
              <a:xfrm>
                <a:off x="4343254" y="4419600"/>
                <a:ext cx="228592" cy="4572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5674CCE-DDFB-E54E-85FE-A50076CBDE1B}"/>
              </a:ext>
            </a:extLst>
          </p:cNvPr>
          <p:cNvCxnSpPr>
            <a:stCxn id="9" idx="3"/>
          </p:cNvCxnSpPr>
          <p:nvPr/>
        </p:nvCxnSpPr>
        <p:spPr>
          <a:xfrm>
            <a:off x="2474791" y="4372020"/>
            <a:ext cx="2438400" cy="749300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27" name="TextBox 36">
            <a:extLst>
              <a:ext uri="{FF2B5EF4-FFF2-40B4-BE49-F238E27FC236}">
                <a16:creationId xmlns:a16="http://schemas.microsoft.com/office/drawing/2014/main" id="{5011B6AA-512B-DE45-ADA9-9E58CAEFC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192" y="3978320"/>
            <a:ext cx="15953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execute enabled</a:t>
            </a:r>
          </a:p>
        </p:txBody>
      </p:sp>
      <p:sp>
        <p:nvSpPr>
          <p:cNvPr id="56328" name="TextBox 37">
            <a:extLst>
              <a:ext uri="{FF2B5EF4-FFF2-40B4-BE49-F238E27FC236}">
                <a16:creationId xmlns:a16="http://schemas.microsoft.com/office/drawing/2014/main" id="{6878E6CA-FA5B-F34A-B907-5800BC3D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7591" y="3978320"/>
            <a:ext cx="16573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execute enabled</a:t>
            </a:r>
          </a:p>
        </p:txBody>
      </p:sp>
      <p:sp>
        <p:nvSpPr>
          <p:cNvPr id="56329" name="TextBox 38">
            <a:extLst>
              <a:ext uri="{FF2B5EF4-FFF2-40B4-BE49-F238E27FC236}">
                <a16:creationId xmlns:a16="http://schemas.microsoft.com/office/drawing/2014/main" id="{DDBE5353-9F5E-AB49-B0B1-F4A2F8BC9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5791" y="4664120"/>
            <a:ext cx="16573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execute enabled</a:t>
            </a:r>
          </a:p>
        </p:txBody>
      </p:sp>
      <p:sp>
        <p:nvSpPr>
          <p:cNvPr id="56330" name="TextBox 39">
            <a:extLst>
              <a:ext uri="{FF2B5EF4-FFF2-40B4-BE49-F238E27FC236}">
                <a16:creationId xmlns:a16="http://schemas.microsoft.com/office/drawing/2014/main" id="{3FD20E37-4403-D349-89C7-D4D3B363E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241" y="4664120"/>
            <a:ext cx="16573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execute enabled</a:t>
            </a:r>
          </a:p>
        </p:txBody>
      </p:sp>
      <p:sp>
        <p:nvSpPr>
          <p:cNvPr id="56331" name="TextBox 40">
            <a:extLst>
              <a:ext uri="{FF2B5EF4-FFF2-40B4-BE49-F238E27FC236}">
                <a16:creationId xmlns:a16="http://schemas.microsoft.com/office/drawing/2014/main" id="{7180D218-6366-E94A-AD85-6E9F24796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4991" y="5316584"/>
            <a:ext cx="16573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execute enabled</a:t>
            </a:r>
          </a:p>
        </p:txBody>
      </p:sp>
      <p:sp>
        <p:nvSpPr>
          <p:cNvPr id="56332" name="TextBox 41">
            <a:extLst>
              <a:ext uri="{FF2B5EF4-FFF2-40B4-BE49-F238E27FC236}">
                <a16:creationId xmlns:a16="http://schemas.microsoft.com/office/drawing/2014/main" id="{FC807103-FCE9-2544-AEE8-2CD800268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4791" y="5316584"/>
            <a:ext cx="16573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</a:rPr>
              <a:t>execute enabled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41436-3125-6447-A942-F2AB1DFE1956}"/>
              </a:ext>
            </a:extLst>
          </p:cNvPr>
          <p:cNvSpPr txBox="1"/>
          <p:nvPr/>
        </p:nvSpPr>
        <p:spPr>
          <a:xfrm>
            <a:off x="7113466" y="544294"/>
            <a:ext cx="4720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Segoe Print" panose="02000800000000000000" pitchFamily="2" charset="0"/>
              </a:rPr>
              <a:t>JIT is a great target: it creates code on the fly, thus its memory must be writeable, readable, executable</a:t>
            </a:r>
          </a:p>
        </p:txBody>
      </p:sp>
    </p:spTree>
    <p:extLst>
      <p:ext uri="{BB962C8B-B14F-4D97-AF65-F5344CB8AC3E}">
        <p14:creationId xmlns:p14="http://schemas.microsoft.com/office/powerpoint/2010/main" val="303826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41AF38-B9CF-3042-BB05-23070D3DFC38}"/>
              </a:ext>
            </a:extLst>
          </p:cNvPr>
          <p:cNvSpPr/>
          <p:nvPr/>
        </p:nvSpPr>
        <p:spPr>
          <a:xfrm>
            <a:off x="1066800" y="3842714"/>
            <a:ext cx="3408529" cy="1031556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EF687FAE-F305-A047-A0AB-E00FA575A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107" y="2112548"/>
            <a:ext cx="6100548" cy="3331179"/>
          </a:xfrm>
        </p:spPr>
        <p:txBody>
          <a:bodyPr>
            <a:noAutofit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	var  </a:t>
            </a:r>
            <a:r>
              <a:rPr lang="en-US" altLang="en-US" sz="2000" dirty="0" err="1">
                <a:cs typeface="Courier New" panose="02070309020205020404" pitchFamily="49" charset="0"/>
              </a:rPr>
              <a:t>nop</a:t>
            </a:r>
            <a:r>
              <a:rPr lang="en-US" altLang="en-US" sz="2000" dirty="0"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cs typeface="Courier New" panose="02070309020205020404" pitchFamily="49" charset="0"/>
              </a:rPr>
              <a:t>unescape</a:t>
            </a:r>
            <a:r>
              <a:rPr lang="en-US" altLang="en-US" sz="2000" dirty="0">
                <a:cs typeface="Courier New" panose="02070309020205020404" pitchFamily="49" charset="0"/>
              </a:rPr>
              <a:t>(“%u9090%u9090”)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	while (</a:t>
            </a:r>
            <a:r>
              <a:rPr lang="en-US" altLang="en-US" sz="2000" dirty="0" err="1">
                <a:cs typeface="Courier New" panose="02070309020205020404" pitchFamily="49" charset="0"/>
              </a:rPr>
              <a:t>nop.length</a:t>
            </a:r>
            <a:r>
              <a:rPr lang="en-US" altLang="en-US" sz="2000" dirty="0">
                <a:cs typeface="Courier New" panose="02070309020205020404" pitchFamily="49" charset="0"/>
              </a:rPr>
              <a:t> &lt; 0x100000)  </a:t>
            </a:r>
            <a:r>
              <a:rPr lang="en-US" altLang="en-US" sz="2000" dirty="0" err="1">
                <a:cs typeface="Courier New" panose="02070309020205020404" pitchFamily="49" charset="0"/>
              </a:rPr>
              <a:t>nop</a:t>
            </a:r>
            <a:r>
              <a:rPr lang="en-US" altLang="en-US" sz="2000" dirty="0">
                <a:cs typeface="Courier New" panose="02070309020205020404" pitchFamily="49" charset="0"/>
              </a:rPr>
              <a:t> += </a:t>
            </a:r>
            <a:r>
              <a:rPr lang="en-US" altLang="en-US" sz="2000" dirty="0" err="1">
                <a:cs typeface="Courier New" panose="02070309020205020404" pitchFamily="49" charset="0"/>
              </a:rPr>
              <a:t>nop</a:t>
            </a:r>
            <a:endParaRPr lang="en-US" altLang="en-US" sz="2000" dirty="0">
              <a:cs typeface="Courier New" panose="02070309020205020404" pitchFamily="49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	var shellcode = </a:t>
            </a:r>
            <a:r>
              <a:rPr lang="en-US" altLang="en-US" sz="2000" dirty="0" err="1">
                <a:cs typeface="Courier New" panose="02070309020205020404" pitchFamily="49" charset="0"/>
              </a:rPr>
              <a:t>unescape</a:t>
            </a:r>
            <a:r>
              <a:rPr lang="en-US" altLang="en-US" sz="2000" dirty="0">
                <a:cs typeface="Courier New" panose="02070309020205020404" pitchFamily="49" charset="0"/>
              </a:rPr>
              <a:t>("%u4343%u4343%...");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	var x = new Array ()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	for (</a:t>
            </a:r>
            <a:r>
              <a:rPr lang="en-US" altLang="en-US" sz="2000" dirty="0" err="1"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cs typeface="Courier New" panose="02070309020205020404" pitchFamily="49" charset="0"/>
              </a:rPr>
              <a:t>=0;  </a:t>
            </a:r>
            <a:r>
              <a:rPr lang="en-US" altLang="en-US" sz="2000" dirty="0" err="1"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cs typeface="Courier New" panose="02070309020205020404" pitchFamily="49" charset="0"/>
              </a:rPr>
              <a:t>&lt;1000;  </a:t>
            </a:r>
            <a:r>
              <a:rPr lang="en-US" altLang="en-US" sz="2000" dirty="0" err="1"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cs typeface="Courier New" panose="02070309020205020404" pitchFamily="49" charset="0"/>
              </a:rPr>
              <a:t>++) {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		x[</a:t>
            </a:r>
            <a:r>
              <a:rPr lang="en-US" altLang="en-US" sz="2000" dirty="0" err="1">
                <a:cs typeface="Courier New" panose="02070309020205020404" pitchFamily="49" charset="0"/>
              </a:rPr>
              <a:t>i</a:t>
            </a:r>
            <a:r>
              <a:rPr lang="en-US" altLang="en-US" sz="2000" dirty="0">
                <a:cs typeface="Courier New" panose="02070309020205020404" pitchFamily="49" charset="0"/>
              </a:rPr>
              <a:t>] = </a:t>
            </a:r>
            <a:r>
              <a:rPr lang="en-US" altLang="en-US" sz="2000" dirty="0" err="1">
                <a:cs typeface="Courier New" panose="02070309020205020404" pitchFamily="49" charset="0"/>
              </a:rPr>
              <a:t>nop</a:t>
            </a:r>
            <a:r>
              <a:rPr lang="en-US" altLang="en-US" sz="2000" dirty="0">
                <a:cs typeface="Courier New" panose="02070309020205020404" pitchFamily="49" charset="0"/>
              </a:rPr>
              <a:t> + shellcode;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	}</a:t>
            </a:r>
          </a:p>
        </p:txBody>
      </p:sp>
      <p:sp>
        <p:nvSpPr>
          <p:cNvPr id="57348" name="Title 4">
            <a:extLst>
              <a:ext uri="{FF2B5EF4-FFF2-40B4-BE49-F238E27FC236}">
                <a16:creationId xmlns:a16="http://schemas.microsoft.com/office/drawing/2014/main" id="{279C6F3A-01B9-6941-AF1E-D8990F6D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JavaScript Heap Spraying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6E266-3257-1944-A993-85861210CD34}"/>
              </a:ext>
            </a:extLst>
          </p:cNvPr>
          <p:cNvSpPr txBox="1"/>
          <p:nvPr/>
        </p:nvSpPr>
        <p:spPr>
          <a:xfrm>
            <a:off x="5037163" y="3858607"/>
            <a:ext cx="37110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Pointing a function pointer anywhere in the heap will cause shellcode to execute</a:t>
            </a:r>
          </a:p>
        </p:txBody>
      </p:sp>
    </p:spTree>
    <p:extLst>
      <p:ext uri="{BB962C8B-B14F-4D97-AF65-F5344CB8AC3E}">
        <p14:creationId xmlns:p14="http://schemas.microsoft.com/office/powerpoint/2010/main" val="3460730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E91F-6D53-524B-9FEE-81A0A000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Feng Shui (aka Heap Grooming)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218D-F9A7-AF42-87F0-B655DB945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Achieve the desired heap layout by a sequence of crafted memory allocations and deallocations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315884-938B-E143-9A54-BFF602AADDAB}"/>
              </a:ext>
            </a:extLst>
          </p:cNvPr>
          <p:cNvCxnSpPr/>
          <p:nvPr/>
        </p:nvCxnSpPr>
        <p:spPr>
          <a:xfrm flipV="1">
            <a:off x="1121388" y="4168259"/>
            <a:ext cx="7391400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4F50ED-D904-3042-B605-325F7883E4C5}"/>
              </a:ext>
            </a:extLst>
          </p:cNvPr>
          <p:cNvCxnSpPr/>
          <p:nvPr/>
        </p:nvCxnSpPr>
        <p:spPr>
          <a:xfrm flipV="1">
            <a:off x="1197588" y="4854059"/>
            <a:ext cx="731520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08DEA36-252A-0C46-9DE4-CF8C20B86500}"/>
              </a:ext>
            </a:extLst>
          </p:cNvPr>
          <p:cNvSpPr/>
          <p:nvPr/>
        </p:nvSpPr>
        <p:spPr>
          <a:xfrm>
            <a:off x="1578588" y="4179371"/>
            <a:ext cx="762000" cy="6858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9BEEF6-D19A-2C4F-B6FD-F762097C5143}"/>
              </a:ext>
            </a:extLst>
          </p:cNvPr>
          <p:cNvSpPr/>
          <p:nvPr/>
        </p:nvSpPr>
        <p:spPr>
          <a:xfrm>
            <a:off x="2340588" y="4179371"/>
            <a:ext cx="5334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E4ACE-2352-4C49-A9DB-08E7E86112F2}"/>
              </a:ext>
            </a:extLst>
          </p:cNvPr>
          <p:cNvSpPr/>
          <p:nvPr/>
        </p:nvSpPr>
        <p:spPr>
          <a:xfrm>
            <a:off x="2873988" y="4179371"/>
            <a:ext cx="762000" cy="6858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592A54-4480-D841-8CF2-D03A5A227176}"/>
              </a:ext>
            </a:extLst>
          </p:cNvPr>
          <p:cNvSpPr/>
          <p:nvPr/>
        </p:nvSpPr>
        <p:spPr>
          <a:xfrm>
            <a:off x="3635988" y="4179371"/>
            <a:ext cx="5334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B5529-A392-F244-90CA-99CE72E5396F}"/>
              </a:ext>
            </a:extLst>
          </p:cNvPr>
          <p:cNvSpPr/>
          <p:nvPr/>
        </p:nvSpPr>
        <p:spPr>
          <a:xfrm>
            <a:off x="4169388" y="4179371"/>
            <a:ext cx="762000" cy="6858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7A8F4D-7CF2-8647-BFBC-DF00C5018E01}"/>
              </a:ext>
            </a:extLst>
          </p:cNvPr>
          <p:cNvSpPr/>
          <p:nvPr/>
        </p:nvSpPr>
        <p:spPr>
          <a:xfrm>
            <a:off x="4931388" y="4179371"/>
            <a:ext cx="5334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4CD95-9068-9B4E-890A-1BA9D1A20BF2}"/>
              </a:ext>
            </a:extLst>
          </p:cNvPr>
          <p:cNvSpPr/>
          <p:nvPr/>
        </p:nvSpPr>
        <p:spPr>
          <a:xfrm>
            <a:off x="5464788" y="4179371"/>
            <a:ext cx="762000" cy="6858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8CA2F-B050-EB4B-9F77-B7CE4CB985A8}"/>
              </a:ext>
            </a:extLst>
          </p:cNvPr>
          <p:cNvSpPr/>
          <p:nvPr/>
        </p:nvSpPr>
        <p:spPr>
          <a:xfrm>
            <a:off x="6226788" y="4179371"/>
            <a:ext cx="5334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4B972-9664-8844-B7CB-965E0608C69E}"/>
              </a:ext>
            </a:extLst>
          </p:cNvPr>
          <p:cNvSpPr/>
          <p:nvPr/>
        </p:nvSpPr>
        <p:spPr>
          <a:xfrm>
            <a:off x="6760188" y="4179371"/>
            <a:ext cx="762000" cy="6858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AC5BAE-9031-FF42-981B-319E7FD20918}"/>
              </a:ext>
            </a:extLst>
          </p:cNvPr>
          <p:cNvSpPr/>
          <p:nvPr/>
        </p:nvSpPr>
        <p:spPr>
          <a:xfrm>
            <a:off x="7522188" y="4179371"/>
            <a:ext cx="5334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008944-2808-E647-9450-4BF3ECC4C1AC}"/>
              </a:ext>
            </a:extLst>
          </p:cNvPr>
          <p:cNvSpPr txBox="1"/>
          <p:nvPr/>
        </p:nvSpPr>
        <p:spPr>
          <a:xfrm>
            <a:off x="3864589" y="5463658"/>
            <a:ext cx="1021433" cy="369332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b="1" dirty="0"/>
              <a:t>object 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9331CA-32B7-0546-8468-33216E117977}"/>
              </a:ext>
            </a:extLst>
          </p:cNvPr>
          <p:cNvCxnSpPr/>
          <p:nvPr/>
        </p:nvCxnSpPr>
        <p:spPr>
          <a:xfrm rot="10800000">
            <a:off x="2721588" y="4941371"/>
            <a:ext cx="114300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EBDE-3C4A-ED4B-BD75-833D143B4FDD}"/>
              </a:ext>
            </a:extLst>
          </p:cNvPr>
          <p:cNvCxnSpPr>
            <a:endCxn id="9" idx="2"/>
          </p:cNvCxnSpPr>
          <p:nvPr/>
        </p:nvCxnSpPr>
        <p:spPr>
          <a:xfrm rot="16200000" flipV="1">
            <a:off x="3769338" y="4998521"/>
            <a:ext cx="533400" cy="266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58F896-1904-B04A-A458-FA402C3EF27F}"/>
              </a:ext>
            </a:extLst>
          </p:cNvPr>
          <p:cNvCxnSpPr>
            <a:endCxn id="11" idx="2"/>
          </p:cNvCxnSpPr>
          <p:nvPr/>
        </p:nvCxnSpPr>
        <p:spPr>
          <a:xfrm rot="5400000" flipH="1" flipV="1">
            <a:off x="4683738" y="4884221"/>
            <a:ext cx="533400" cy="495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3F1470-C3B6-8349-8CC5-F516BD4B42AC}"/>
              </a:ext>
            </a:extLst>
          </p:cNvPr>
          <p:cNvCxnSpPr>
            <a:endCxn id="13" idx="2"/>
          </p:cNvCxnSpPr>
          <p:nvPr/>
        </p:nvCxnSpPr>
        <p:spPr>
          <a:xfrm flipV="1">
            <a:off x="5007588" y="4865171"/>
            <a:ext cx="148590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712373-38B5-EF4C-8CB6-E35544BCC6D7}"/>
              </a:ext>
            </a:extLst>
          </p:cNvPr>
          <p:cNvCxnSpPr/>
          <p:nvPr/>
        </p:nvCxnSpPr>
        <p:spPr>
          <a:xfrm flipV="1">
            <a:off x="5159988" y="4941371"/>
            <a:ext cx="259080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9C9E9E-63B5-A84C-BFA4-69759159BEAA}"/>
              </a:ext>
            </a:extLst>
          </p:cNvPr>
          <p:cNvSpPr txBox="1"/>
          <p:nvPr/>
        </p:nvSpPr>
        <p:spPr>
          <a:xfrm>
            <a:off x="3864588" y="3330058"/>
            <a:ext cx="1226618" cy="369332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b="1" dirty="0"/>
              <a:t>free blocks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B9A86E-F794-1A40-89E6-EFE3C30F3328}"/>
              </a:ext>
            </a:extLst>
          </p:cNvPr>
          <p:cNvCxnSpPr>
            <a:stCxn id="22" idx="1"/>
            <a:endCxn id="6" idx="0"/>
          </p:cNvCxnSpPr>
          <p:nvPr/>
        </p:nvCxnSpPr>
        <p:spPr>
          <a:xfrm flipH="1">
            <a:off x="1959588" y="3514725"/>
            <a:ext cx="1905000" cy="6646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0DEFB2-ADE4-8A47-ACEF-6CD6E2193282}"/>
              </a:ext>
            </a:extLst>
          </p:cNvPr>
          <p:cNvCxnSpPr>
            <a:endCxn id="8" idx="0"/>
          </p:cNvCxnSpPr>
          <p:nvPr/>
        </p:nvCxnSpPr>
        <p:spPr>
          <a:xfrm rot="10800000" flipV="1">
            <a:off x="3254988" y="3787259"/>
            <a:ext cx="914400" cy="3921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0A0D3B-10B7-5440-8F8F-E1C1881211FE}"/>
              </a:ext>
            </a:extLst>
          </p:cNvPr>
          <p:cNvCxnSpPr>
            <a:stCxn id="22" idx="2"/>
            <a:endCxn id="10" idx="0"/>
          </p:cNvCxnSpPr>
          <p:nvPr/>
        </p:nvCxnSpPr>
        <p:spPr>
          <a:xfrm>
            <a:off x="4477898" y="3699391"/>
            <a:ext cx="72491" cy="4799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D91508-5F33-7849-B3F8-74E92BD6A621}"/>
              </a:ext>
            </a:extLst>
          </p:cNvPr>
          <p:cNvCxnSpPr>
            <a:endCxn id="12" idx="0"/>
          </p:cNvCxnSpPr>
          <p:nvPr/>
        </p:nvCxnSpPr>
        <p:spPr>
          <a:xfrm>
            <a:off x="5007588" y="3863459"/>
            <a:ext cx="838200" cy="3159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1668A6-3DBE-3B4C-AECD-EDCE03128072}"/>
              </a:ext>
            </a:extLst>
          </p:cNvPr>
          <p:cNvCxnSpPr/>
          <p:nvPr/>
        </p:nvCxnSpPr>
        <p:spPr>
          <a:xfrm>
            <a:off x="5464788" y="3711058"/>
            <a:ext cx="16764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30">
            <a:extLst>
              <a:ext uri="{FF2B5EF4-FFF2-40B4-BE49-F238E27FC236}">
                <a16:creationId xmlns:a16="http://schemas.microsoft.com/office/drawing/2014/main" id="{981A9287-526F-7E41-B76B-575AA2EB8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189" y="4331771"/>
            <a:ext cx="849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heap</a:t>
            </a:r>
          </a:p>
        </p:txBody>
      </p:sp>
      <p:grpSp>
        <p:nvGrpSpPr>
          <p:cNvPr id="29" name="Group 51">
            <a:extLst>
              <a:ext uri="{FF2B5EF4-FFF2-40B4-BE49-F238E27FC236}">
                <a16:creationId xmlns:a16="http://schemas.microsoft.com/office/drawing/2014/main" id="{6A3591B1-87CE-5C4B-B459-0215805A5788}"/>
              </a:ext>
            </a:extLst>
          </p:cNvPr>
          <p:cNvGrpSpPr>
            <a:grpSpLocks/>
          </p:cNvGrpSpPr>
          <p:nvPr/>
        </p:nvGrpSpPr>
        <p:grpSpPr bwMode="auto">
          <a:xfrm>
            <a:off x="4169388" y="4184133"/>
            <a:ext cx="1066800" cy="685800"/>
            <a:chOff x="3810000" y="3657600"/>
            <a:chExt cx="1066800" cy="6858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DD2585-8D60-064C-B4F7-FDE86CDE104B}"/>
                </a:ext>
              </a:extLst>
            </p:cNvPr>
            <p:cNvSpPr/>
            <p:nvPr/>
          </p:nvSpPr>
          <p:spPr>
            <a:xfrm>
              <a:off x="3810000" y="3657600"/>
              <a:ext cx="762000" cy="6858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C86273-B621-D943-BBDB-2A23C59CBDF8}"/>
                </a:ext>
              </a:extLst>
            </p:cNvPr>
            <p:cNvCxnSpPr/>
            <p:nvPr/>
          </p:nvCxnSpPr>
          <p:spPr>
            <a:xfrm>
              <a:off x="4114800" y="3962400"/>
              <a:ext cx="762000" cy="1588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32F082E-50F7-564E-80F7-1C07BC0D9DF9}"/>
              </a:ext>
            </a:extLst>
          </p:cNvPr>
          <p:cNvSpPr txBox="1"/>
          <p:nvPr/>
        </p:nvSpPr>
        <p:spPr>
          <a:xfrm>
            <a:off x="8794965" y="3846879"/>
            <a:ext cx="273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Safari PCRE exploit (2008): placing the vulnerable object next to attacker-controlled memory</a:t>
            </a:r>
          </a:p>
        </p:txBody>
      </p:sp>
    </p:spTree>
    <p:extLst>
      <p:ext uri="{BB962C8B-B14F-4D97-AF65-F5344CB8AC3E}">
        <p14:creationId xmlns:p14="http://schemas.microsoft.com/office/powerpoint/2010/main" val="39959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B3D2-B6C8-AF4A-B985-ABAAAB87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Spraying in </a:t>
            </a:r>
            <a:r>
              <a:rPr lang="en-US" dirty="0" err="1"/>
              <a:t>EternalBlue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F607596-DD37-934B-BB56-DC3064FE9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20839"/>
            <a:ext cx="8482821" cy="41148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75A575-EFEA-C541-A1CE-4AB5D1ED52D7}"/>
              </a:ext>
            </a:extLst>
          </p:cNvPr>
          <p:cNvCxnSpPr>
            <a:cxnSpLocks/>
          </p:cNvCxnSpPr>
          <p:nvPr/>
        </p:nvCxnSpPr>
        <p:spPr bwMode="auto">
          <a:xfrm>
            <a:off x="1312460" y="3295935"/>
            <a:ext cx="7315201" cy="0"/>
          </a:xfrm>
          <a:prstGeom prst="line">
            <a:avLst/>
          </a:prstGeom>
          <a:ln w="50800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EC2C0B-3116-824A-A8F1-4E119103D3D0}"/>
              </a:ext>
            </a:extLst>
          </p:cNvPr>
          <p:cNvSpPr txBox="1"/>
          <p:nvPr/>
        </p:nvSpPr>
        <p:spPr>
          <a:xfrm>
            <a:off x="4558353" y="6105609"/>
            <a:ext cx="7383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risksense.com</a:t>
            </a:r>
            <a:r>
              <a:rPr lang="en-US" sz="1600" i="1" dirty="0"/>
              <a:t>/wp-content/uploads/2018/05/White-</a:t>
            </a:r>
            <a:r>
              <a:rPr lang="en-US" sz="1600" i="1" dirty="0" err="1"/>
              <a:t>Paper_Eternal</a:t>
            </a:r>
            <a:r>
              <a:rPr lang="en-US" sz="1600" i="1" dirty="0"/>
              <a:t>-</a:t>
            </a:r>
            <a:r>
              <a:rPr lang="en-US" sz="1600" i="1" dirty="0" err="1"/>
              <a:t>Blue.pdf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1622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62404CFC-AB15-3D4D-9CB7-FB378C031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StackGuard</a:t>
            </a:r>
            <a:r>
              <a:rPr lang="en-US" altLang="en-US" dirty="0"/>
              <a:t> / Canary Implementation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F2B51148-0233-B14F-B4C7-5B370D8A2D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7636933" cy="3849624"/>
          </a:xfrm>
        </p:spPr>
        <p:txBody>
          <a:bodyPr>
            <a:normAutofit/>
          </a:bodyPr>
          <a:lstStyle/>
          <a:p>
            <a:r>
              <a:rPr lang="en-US" altLang="en-US" sz="2400" dirty="0" err="1"/>
              <a:t>StackGuard</a:t>
            </a:r>
            <a:r>
              <a:rPr lang="en-US" altLang="en-US" sz="2400" dirty="0"/>
              <a:t> requires code recompilation</a:t>
            </a:r>
          </a:p>
          <a:p>
            <a:r>
              <a:rPr lang="en-US" altLang="en-US" sz="2400" dirty="0"/>
              <a:t>Checking canary integrity prior to every function return causes a performance penalty</a:t>
            </a:r>
          </a:p>
          <a:p>
            <a:pPr lvl="1"/>
            <a:r>
              <a:rPr lang="en-US" altLang="en-US" sz="2000" dirty="0"/>
              <a:t>For example, 8% for Apache Web server</a:t>
            </a:r>
          </a:p>
          <a:p>
            <a:r>
              <a:rPr lang="en-US" altLang="en-US" sz="2400" dirty="0" err="1"/>
              <a:t>StackGuard</a:t>
            </a:r>
            <a:r>
              <a:rPr lang="en-US" altLang="en-US" sz="2400" dirty="0"/>
              <a:t> can be defeated</a:t>
            </a:r>
          </a:p>
          <a:p>
            <a:pPr lvl="1"/>
            <a:r>
              <a:rPr lang="en-US" altLang="en-US" sz="2000" dirty="0"/>
              <a:t>A single memory copy where the attacker controls both the source and the destination is sufficient</a:t>
            </a:r>
          </a:p>
          <a:p>
            <a:pPr lvl="1"/>
            <a:r>
              <a:rPr lang="en-US" altLang="en-US" sz="2000" dirty="0"/>
              <a:t>Or the attacker can infer the value of the canary</a:t>
            </a:r>
          </a:p>
        </p:txBody>
      </p:sp>
    </p:spTree>
    <p:extLst>
      <p:ext uri="{BB962C8B-B14F-4D97-AF65-F5344CB8AC3E}">
        <p14:creationId xmlns:p14="http://schemas.microsoft.com/office/powerpoint/2010/main" val="2874787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BF34D5CB-909C-6A4D-9B4C-92E97F729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3409" y="559477"/>
            <a:ext cx="392077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/>
              <a:t>Memory Attacks: Causes and Cures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7413" name="Rectangle 3">
            <a:extLst>
              <a:ext uri="{FF2B5EF4-FFF2-40B4-BE49-F238E27FC236}">
                <a16:creationId xmlns:a16="http://schemas.microsoft.com/office/drawing/2014/main" id="{D717C508-E011-4235-9685-8D6AB7453B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887535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4D6A3E-8290-6947-9CE2-B4E8C51E07DC}"/>
                  </a:ext>
                </a:extLst>
              </p14:cNvPr>
              <p14:cNvContentPartPr/>
              <p14:nvPr/>
            </p14:nvContentPartPr>
            <p14:xfrm>
              <a:off x="5194134" y="3137808"/>
              <a:ext cx="6525720" cy="3057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4D6A3E-8290-6947-9CE2-B4E8C51E07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31494" y="3075168"/>
                <a:ext cx="6651360" cy="31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86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D6799DD6-FF41-F049-B559-1D06E5FD6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W</a:t>
            </a:r>
            <a:r>
              <a:rPr lang="en-US" altLang="en-US" sz="4400" dirty="0">
                <a:solidFill>
                  <a:srgbClr val="FFFFFF"/>
                </a:solidFill>
                <a:sym typeface="Symbol" pitchFamily="2" charset="2"/>
              </a:rPr>
              <a:t></a:t>
            </a:r>
            <a:r>
              <a:rPr lang="en-US" altLang="en-US" sz="4400" dirty="0">
                <a:solidFill>
                  <a:srgbClr val="FFFFFF"/>
                </a:solidFill>
              </a:rPr>
              <a:t>X / DEP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4826B0F-FE6E-9B47-90C7-3EE30E8DBC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5927216" cy="4857262"/>
          </a:xfrm>
        </p:spPr>
        <p:txBody>
          <a:bodyPr anchor="ctr">
            <a:normAutofit/>
          </a:bodyPr>
          <a:lstStyle/>
          <a:p>
            <a:r>
              <a:rPr lang="en-US" altLang="en-US" sz="2400" b="1" dirty="0">
                <a:solidFill>
                  <a:srgbClr val="C00000"/>
                </a:solidFill>
              </a:rPr>
              <a:t>Mark all writeable memory locations as non-executable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Example: Microsoft’s DEP - Data Execution Prevention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This blocks most (not all) code injection exploits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Hardware support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AMD “NX” bit, IA-64 “XD” bit, ARMv6 “XN” bit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OS can make a memory page non-executable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Widely deployed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Windows (since XP SP2), Linux (via </a:t>
            </a:r>
            <a:r>
              <a:rPr lang="en-US" altLang="en-US" sz="2000" dirty="0" err="1">
                <a:solidFill>
                  <a:srgbClr val="FFFFFF"/>
                </a:solidFill>
              </a:rPr>
              <a:t>PaX</a:t>
            </a:r>
            <a:r>
              <a:rPr lang="en-US" altLang="en-US" sz="2000" dirty="0">
                <a:solidFill>
                  <a:srgbClr val="FFFFFF"/>
                </a:solidFill>
              </a:rPr>
              <a:t> patches), OpenBSD, OS X (since 10.5)</a:t>
            </a:r>
          </a:p>
        </p:txBody>
      </p:sp>
    </p:spTree>
    <p:extLst>
      <p:ext uri="{BB962C8B-B14F-4D97-AF65-F5344CB8AC3E}">
        <p14:creationId xmlns:p14="http://schemas.microsoft.com/office/powerpoint/2010/main" val="3701870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AA21F6D-0C20-BD45-91AB-89CDE7C19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Issues with W</a:t>
            </a:r>
            <a:r>
              <a:rPr lang="en-US" altLang="en-US">
                <a:sym typeface="Symbol" pitchFamily="2" charset="2"/>
              </a:rPr>
              <a:t></a:t>
            </a:r>
            <a:r>
              <a:rPr lang="en-US" altLang="en-US"/>
              <a:t>X / DEP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B85FACD-917E-9F40-B176-C767959A22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Some applications require executable stack</a:t>
            </a:r>
          </a:p>
          <a:p>
            <a:pPr lvl="1"/>
            <a:r>
              <a:rPr lang="en-US" altLang="en-US" sz="2000" dirty="0"/>
              <a:t>Example: JavaScript, Flash, Lisp, other interpreters</a:t>
            </a:r>
          </a:p>
          <a:p>
            <a:pPr lvl="1"/>
            <a:r>
              <a:rPr lang="en-US" sz="2000" dirty="0"/>
              <a:t>GCC stack trampolines (calling conventions, nested functions)</a:t>
            </a:r>
            <a:endParaRPr lang="en-US" altLang="en-US" sz="2000" dirty="0"/>
          </a:p>
          <a:p>
            <a:r>
              <a:rPr lang="en-US" altLang="en-US" sz="2400" dirty="0"/>
              <a:t>JVM makes all its memory RWX – readable, writable, executable </a:t>
            </a:r>
            <a:r>
              <a:rPr lang="en-US" altLang="en-US" sz="2400" dirty="0">
                <a:solidFill>
                  <a:srgbClr val="C00000"/>
                </a:solidFill>
              </a:rPr>
              <a:t>(why?)</a:t>
            </a:r>
          </a:p>
          <a:p>
            <a:r>
              <a:rPr lang="en-US" altLang="en-US" sz="2400" dirty="0"/>
              <a:t>Some applications (</a:t>
            </a:r>
            <a:r>
              <a:rPr lang="en-US" altLang="en-US" sz="2400" dirty="0" err="1"/>
              <a:t>eg</a:t>
            </a:r>
            <a:r>
              <a:rPr lang="en-US" altLang="en-US" sz="2400" dirty="0"/>
              <a:t>, browsers) don’t use DEP</a:t>
            </a:r>
            <a:endParaRPr lang="en-US" altLang="en-US" sz="2000" dirty="0"/>
          </a:p>
          <a:p>
            <a:r>
              <a:rPr lang="en-US" altLang="en-US" sz="2400" dirty="0"/>
              <a:t>Attack can start by “returning” into a memory mapping routine and make the page containing attack code writeable</a:t>
            </a:r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0816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F97EF5C-2C6D-6647-A1E1-3DD6F46ECC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Does W</a:t>
            </a:r>
            <a:r>
              <a:rPr lang="en-US" altLang="en-US">
                <a:sym typeface="Symbol" pitchFamily="2" charset="2"/>
              </a:rPr>
              <a:t></a:t>
            </a:r>
            <a:r>
              <a:rPr lang="en-US" altLang="en-US"/>
              <a:t>X </a:t>
            </a:r>
            <a:r>
              <a:rPr lang="en-US" altLang="en-US" u="sng"/>
              <a:t>Not</a:t>
            </a:r>
            <a:r>
              <a:rPr lang="en-US" altLang="en-US"/>
              <a:t> Prevent?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790B233-3FBA-8143-9EA7-148C4BFBAE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19"/>
            <a:ext cx="9824113" cy="3233155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Can still corrupt stack!</a:t>
            </a:r>
          </a:p>
          <a:p>
            <a:pPr lvl="1"/>
            <a:r>
              <a:rPr lang="en-US" altLang="en-US" sz="2000" dirty="0"/>
              <a:t>… or function pointers or critical data on the heap, but that’s not important right now</a:t>
            </a:r>
          </a:p>
          <a:p>
            <a:r>
              <a:rPr lang="en-US" altLang="en-US" sz="2400" dirty="0"/>
              <a:t>As long as “saved EIP” points into existing code, W</a:t>
            </a:r>
            <a:r>
              <a:rPr lang="en-US" altLang="en-US" sz="2400" dirty="0">
                <a:sym typeface="Symbol" pitchFamily="2" charset="2"/>
              </a:rPr>
              <a:t></a:t>
            </a:r>
            <a:r>
              <a:rPr lang="en-US" altLang="en-US" sz="2400" dirty="0"/>
              <a:t>X protection will not block control transfer</a:t>
            </a:r>
          </a:p>
          <a:p>
            <a:r>
              <a:rPr lang="en-US" altLang="en-US" sz="2400" dirty="0"/>
              <a:t>This is the basis of </a:t>
            </a:r>
            <a:r>
              <a:rPr lang="en-US" altLang="en-US" sz="2400" dirty="0">
                <a:solidFill>
                  <a:srgbClr val="C00000"/>
                </a:solidFill>
              </a:rPr>
              <a:t>return-to-</a:t>
            </a:r>
            <a:r>
              <a:rPr lang="en-US" altLang="en-US" sz="2400" dirty="0" err="1">
                <a:solidFill>
                  <a:srgbClr val="C00000"/>
                </a:solidFill>
              </a:rPr>
              <a:t>libc</a:t>
            </a:r>
            <a:r>
              <a:rPr lang="en-US" altLang="en-US" sz="2400" dirty="0"/>
              <a:t> exploits: overwrite saved EIP with the address of any library routine, arrange memory to look like arguments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0D1CC-582D-1242-9641-AB24E8672D9D}"/>
              </a:ext>
            </a:extLst>
          </p:cNvPr>
          <p:cNvSpPr txBox="1"/>
          <p:nvPr/>
        </p:nvSpPr>
        <p:spPr>
          <a:xfrm>
            <a:off x="5344254" y="5038926"/>
            <a:ext cx="44423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Does not look like a huge threat, since attacker cannot execute arbitrary code, especially if system() is not available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DCBB1A-65AA-444E-A798-DCB55873A4F2}"/>
              </a:ext>
            </a:extLst>
          </p:cNvPr>
          <p:cNvGrpSpPr/>
          <p:nvPr/>
        </p:nvGrpSpPr>
        <p:grpSpPr>
          <a:xfrm>
            <a:off x="4596174" y="4907208"/>
            <a:ext cx="748080" cy="586800"/>
            <a:chOff x="4596174" y="4907208"/>
            <a:chExt cx="748080" cy="5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216FD41-0BDA-1847-945B-4C3911D63FB7}"/>
                    </a:ext>
                  </a:extLst>
                </p14:cNvPr>
                <p14:cNvContentPartPr/>
                <p14:nvPr/>
              </p14:nvContentPartPr>
              <p14:xfrm>
                <a:off x="4596174" y="4914048"/>
                <a:ext cx="748080" cy="579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216FD41-0BDA-1847-945B-4C3911D63F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87534" y="4905048"/>
                  <a:ext cx="76572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45C2984-D0DE-B74D-BED3-E0B07B4D2162}"/>
                    </a:ext>
                  </a:extLst>
                </p14:cNvPr>
                <p14:cNvContentPartPr/>
                <p14:nvPr/>
              </p14:nvContentPartPr>
              <p14:xfrm>
                <a:off x="4708854" y="4907208"/>
                <a:ext cx="135720" cy="98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45C2984-D0DE-B74D-BED3-E0B07B4D21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99854" y="4898208"/>
                  <a:ext cx="15336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F76B10-9A11-C740-B004-15B999872F1B}"/>
                  </a:ext>
                </a:extLst>
              </p14:cNvPr>
              <p14:cNvContentPartPr/>
              <p14:nvPr/>
            </p14:nvContentPartPr>
            <p14:xfrm>
              <a:off x="10855854" y="3136368"/>
              <a:ext cx="38520" cy="37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F76B10-9A11-C740-B004-15B999872F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93214" y="3073728"/>
                <a:ext cx="16416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C24BF0-AE2B-A340-9BF4-AF4FB6448B4D}"/>
                  </a:ext>
                </a:extLst>
              </p14:cNvPr>
              <p14:cNvContentPartPr/>
              <p14:nvPr/>
            </p14:nvContentPartPr>
            <p14:xfrm>
              <a:off x="10832454" y="3829368"/>
              <a:ext cx="54000" cy="60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C24BF0-AE2B-A340-9BF4-AF4FB6448B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69814" y="3766368"/>
                <a:ext cx="179640" cy="1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065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2C51C3-9BBC-7448-B4E4-ADAE5C1B59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return-to-libc on Steroids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12344572-097E-7747-9257-EB60F7FD4F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8363803" cy="4112286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Overwritten saved EIP need not point to the beginning of a library routine. Any existing instruction in the code image is fine… processor will execute the sequence starting from that instruction</a:t>
            </a:r>
          </a:p>
          <a:p>
            <a:r>
              <a:rPr lang="en-US" altLang="en-US" sz="2000" dirty="0"/>
              <a:t>What if the instruction sequence contains RET?</a:t>
            </a:r>
          </a:p>
          <a:p>
            <a:pPr lvl="1"/>
            <a:r>
              <a:rPr lang="en-US" altLang="en-US" sz="1800" dirty="0"/>
              <a:t>Execution will be transferred to… where?</a:t>
            </a:r>
          </a:p>
          <a:p>
            <a:pPr lvl="1"/>
            <a:r>
              <a:rPr lang="en-US" altLang="en-US" sz="1800" dirty="0"/>
              <a:t>Read the word pointed to by stack pointer (ESP)</a:t>
            </a:r>
          </a:p>
          <a:p>
            <a:pPr lvl="2"/>
            <a:r>
              <a:rPr lang="en-US" altLang="en-US" sz="1600" dirty="0"/>
              <a:t>Guess what?  Its value is under attacker’s control!  </a:t>
            </a:r>
            <a:r>
              <a:rPr lang="en-US" altLang="en-US" sz="1600" dirty="0">
                <a:solidFill>
                  <a:srgbClr val="C00000"/>
                </a:solidFill>
              </a:rPr>
              <a:t>(why?) </a:t>
            </a:r>
          </a:p>
          <a:p>
            <a:pPr lvl="1"/>
            <a:r>
              <a:rPr lang="en-US" altLang="en-US" sz="1800" dirty="0"/>
              <a:t>Use it as the new value for EIP… now control is transferred to an address of attacker’s choice!</a:t>
            </a:r>
          </a:p>
          <a:p>
            <a:pPr lvl="1"/>
            <a:r>
              <a:rPr lang="en-US" altLang="en-US" sz="1800" dirty="0"/>
              <a:t>Increment ESP to point to the next word on the stack</a:t>
            </a:r>
          </a:p>
          <a:p>
            <a:pPr lvl="1">
              <a:buFontTx/>
              <a:buNone/>
            </a:pPr>
            <a:endParaRPr lang="en-US" altLang="en-US" sz="1800" dirty="0"/>
          </a:p>
        </p:txBody>
      </p:sp>
      <p:pic>
        <p:nvPicPr>
          <p:cNvPr id="1026" name="Picture 2" descr="Steroids, dosage, and the placebo effect • Stronger by Science">
            <a:extLst>
              <a:ext uri="{FF2B5EF4-FFF2-40B4-BE49-F238E27FC236}">
                <a16:creationId xmlns:a16="http://schemas.microsoft.com/office/drawing/2014/main" id="{2A0A165A-E2F0-0245-9B20-3CBED03B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10" y="504967"/>
            <a:ext cx="1762852" cy="254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8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95EA739-FB80-1C4F-8148-2C154A79B7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Chaining RETs for Fun and Profit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F5D58365-A0E3-F744-A97C-387448227F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8541224" cy="3849624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Can chain together sequences ending in RET</a:t>
            </a:r>
          </a:p>
          <a:p>
            <a:pPr lvl="1"/>
            <a:r>
              <a:rPr lang="en-US" altLang="en-US" sz="2000" dirty="0" err="1"/>
              <a:t>Krahmer</a:t>
            </a:r>
            <a:r>
              <a:rPr lang="en-US" altLang="en-US" sz="2000" dirty="0"/>
              <a:t>, “x86-64 buffer overflow exploits and the borrowed code chunks exploitation technique” (2005)</a:t>
            </a:r>
          </a:p>
          <a:p>
            <a:r>
              <a:rPr lang="en-US" altLang="en-US" sz="2400" dirty="0"/>
              <a:t>What is this good for?  </a:t>
            </a:r>
            <a:r>
              <a:rPr lang="en-US" altLang="en-US" sz="2400" b="1" dirty="0">
                <a:solidFill>
                  <a:srgbClr val="FF0000"/>
                </a:solidFill>
              </a:rPr>
              <a:t>Everything!</a:t>
            </a:r>
          </a:p>
          <a:p>
            <a:pPr lvl="1"/>
            <a:r>
              <a:rPr lang="en-US" altLang="en-US" sz="2000" dirty="0"/>
              <a:t>Turing-complete language</a:t>
            </a:r>
          </a:p>
          <a:p>
            <a:pPr lvl="1"/>
            <a:r>
              <a:rPr lang="en-US" altLang="en-US" sz="2000" dirty="0"/>
              <a:t>Build “gadgets” for load-store, arithmetic, logic, control flow, system calls</a:t>
            </a:r>
          </a:p>
          <a:p>
            <a:pPr lvl="1"/>
            <a:r>
              <a:rPr lang="en-US" altLang="en-US" sz="2000" dirty="0"/>
              <a:t>Attack can perform arbitrary computation using no injected code at all!</a:t>
            </a:r>
          </a:p>
        </p:txBody>
      </p:sp>
      <p:pic>
        <p:nvPicPr>
          <p:cNvPr id="22534" name="Picture 7">
            <a:extLst>
              <a:ext uri="{FF2B5EF4-FFF2-40B4-BE49-F238E27FC236}">
                <a16:creationId xmlns:a16="http://schemas.microsoft.com/office/drawing/2014/main" id="{849186D6-C2F0-144A-AB4D-314E64534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94" y="523164"/>
            <a:ext cx="120491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99DAC1-6708-FC4C-A4CE-5F69B3E542AC}"/>
              </a:ext>
            </a:extLst>
          </p:cNvPr>
          <p:cNvSpPr txBox="1"/>
          <p:nvPr/>
        </p:nvSpPr>
        <p:spPr>
          <a:xfrm>
            <a:off x="10150921" y="2637322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Hovav</a:t>
            </a:r>
            <a:r>
              <a:rPr lang="en-US" sz="1600" dirty="0"/>
              <a:t> </a:t>
            </a:r>
            <a:r>
              <a:rPr lang="en-US" sz="1600" dirty="0" err="1"/>
              <a:t>Shacham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CB6CDF-720C-C84D-9A92-687B66C41EEE}"/>
              </a:ext>
            </a:extLst>
          </p:cNvPr>
          <p:cNvGrpSpPr/>
          <p:nvPr/>
        </p:nvGrpSpPr>
        <p:grpSpPr>
          <a:xfrm>
            <a:off x="7033014" y="3142128"/>
            <a:ext cx="3157560" cy="627480"/>
            <a:chOff x="7033014" y="3142128"/>
            <a:chExt cx="315756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89786E-40F8-DC42-9B2C-33D627B3CB9D}"/>
                    </a:ext>
                  </a:extLst>
                </p14:cNvPr>
                <p14:cNvContentPartPr/>
                <p14:nvPr/>
              </p14:nvContentPartPr>
              <p14:xfrm>
                <a:off x="7112574" y="3142128"/>
                <a:ext cx="3078000" cy="470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89786E-40F8-DC42-9B2C-33D627B3CB9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49574" y="3079488"/>
                  <a:ext cx="320364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FAC650-709A-3949-BB90-8542A8E9018C}"/>
                    </a:ext>
                  </a:extLst>
                </p14:cNvPr>
                <p14:cNvContentPartPr/>
                <p14:nvPr/>
              </p14:nvContentPartPr>
              <p14:xfrm>
                <a:off x="7033014" y="3570168"/>
                <a:ext cx="249840" cy="19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FAC650-709A-3949-BB90-8542A8E9018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70014" y="3507528"/>
                  <a:ext cx="375480" cy="32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958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B7433EC7-94D7-AF40-9F52-05CE858ECF2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8" y="651645"/>
            <a:ext cx="6995436" cy="555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6">
            <a:extLst>
              <a:ext uri="{FF2B5EF4-FFF2-40B4-BE49-F238E27FC236}">
                <a16:creationId xmlns:a16="http://schemas.microsoft.com/office/drawing/2014/main" id="{D2434154-00CA-5A42-B7AA-EB7CAC9CC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6678" y="6151762"/>
            <a:ext cx="22060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600" i="1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Image by Dino Dai </a:t>
            </a:r>
            <a:r>
              <a:rPr lang="en-US" altLang="en-US" sz="1600" i="1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Zovi</a:t>
            </a:r>
            <a:endParaRPr lang="en-US" altLang="en-US" sz="1600" i="1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180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3025D7A-FBF9-F44C-BC54-94FCB0E3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Ordinary Programming</a:t>
            </a:r>
          </a:p>
        </p:txBody>
      </p:sp>
      <p:sp>
        <p:nvSpPr>
          <p:cNvPr id="24579" name="Content Placeholder 4">
            <a:extLst>
              <a:ext uri="{FF2B5EF4-FFF2-40B4-BE49-F238E27FC236}">
                <a16:creationId xmlns:a16="http://schemas.microsoft.com/office/drawing/2014/main" id="{BA96B532-00F9-DC4A-AD99-6544860B8EE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194179" y="4509151"/>
            <a:ext cx="9724030" cy="1482215"/>
          </a:xfrm>
        </p:spPr>
        <p:txBody>
          <a:bodyPr>
            <a:noAutofit/>
          </a:bodyPr>
          <a:lstStyle/>
          <a:p>
            <a:r>
              <a:rPr lang="en-US" altLang="en-US" sz="1800" dirty="0"/>
              <a:t>Instruction pointer (EIP) determines which instruction to fetch and execute</a:t>
            </a:r>
          </a:p>
          <a:p>
            <a:r>
              <a:rPr lang="en-US" altLang="en-US" sz="1800" dirty="0"/>
              <a:t>Once processor has executed the instruction, it automatically increments EIP to next instruction</a:t>
            </a:r>
          </a:p>
          <a:p>
            <a:r>
              <a:rPr lang="en-US" altLang="en-US" sz="1800" dirty="0"/>
              <a:t>Control flow by changing the value of EIP</a:t>
            </a:r>
          </a:p>
        </p:txBody>
      </p:sp>
      <p:pic>
        <p:nvPicPr>
          <p:cNvPr id="24580" name="Picture 3">
            <a:extLst>
              <a:ext uri="{FF2B5EF4-FFF2-40B4-BE49-F238E27FC236}">
                <a16:creationId xmlns:a16="http://schemas.microsoft.com/office/drawing/2014/main" id="{373618EB-76A1-1241-82EA-F286F9A2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194179" y="2017369"/>
            <a:ext cx="67818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137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3025D7A-FBF9-F44C-BC54-94FCB0E3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Return-Oriented Programming</a:t>
            </a:r>
          </a:p>
        </p:txBody>
      </p:sp>
      <p:sp>
        <p:nvSpPr>
          <p:cNvPr id="24579" name="Content Placeholder 4">
            <a:extLst>
              <a:ext uri="{FF2B5EF4-FFF2-40B4-BE49-F238E27FC236}">
                <a16:creationId xmlns:a16="http://schemas.microsoft.com/office/drawing/2014/main" id="{BA96B532-00F9-DC4A-AD99-6544860B8EE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194178" y="4509151"/>
            <a:ext cx="9931021" cy="1482215"/>
          </a:xfrm>
        </p:spPr>
        <p:txBody>
          <a:bodyPr>
            <a:noAutofit/>
          </a:bodyPr>
          <a:lstStyle/>
          <a:p>
            <a:r>
              <a:rPr lang="en-US" altLang="en-US" sz="1800" dirty="0">
                <a:solidFill>
                  <a:srgbClr val="C00000"/>
                </a:solidFill>
              </a:rPr>
              <a:t>Stack pointer </a:t>
            </a:r>
            <a:r>
              <a:rPr lang="en-US" altLang="en-US" sz="1800" dirty="0"/>
              <a:t>(ESP) determines which instruction sequence to fetch and execute</a:t>
            </a:r>
          </a:p>
          <a:p>
            <a:r>
              <a:rPr lang="en-US" altLang="en-US" sz="1800" dirty="0"/>
              <a:t>Processor doesn’t automatically increment ESP … but RET at end of each instruction sequence does</a:t>
            </a:r>
          </a:p>
        </p:txBody>
      </p:sp>
      <p:pic>
        <p:nvPicPr>
          <p:cNvPr id="24580" name="Picture 3">
            <a:extLst>
              <a:ext uri="{FF2B5EF4-FFF2-40B4-BE49-F238E27FC236}">
                <a16:creationId xmlns:a16="http://schemas.microsoft.com/office/drawing/2014/main" id="{373618EB-76A1-1241-82EA-F286F9A2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148211" y="2017369"/>
            <a:ext cx="4873736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B6F151-72C2-4D46-B0D4-B6430BB6A026}"/>
              </a:ext>
            </a:extLst>
          </p:cNvPr>
          <p:cNvSpPr txBox="1"/>
          <p:nvPr/>
        </p:nvSpPr>
        <p:spPr>
          <a:xfrm>
            <a:off x="8147713" y="512631"/>
            <a:ext cx="3537044" cy="1015663"/>
          </a:xfrm>
          <a:prstGeom prst="rect">
            <a:avLst/>
          </a:prstGeom>
          <a:solidFill>
            <a:srgbClr val="FF7E79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Key idea: build arbitrary computations from existing code sequences ending in RET</a:t>
            </a:r>
          </a:p>
        </p:txBody>
      </p:sp>
    </p:spTree>
    <p:extLst>
      <p:ext uri="{BB962C8B-B14F-4D97-AF65-F5344CB8AC3E}">
        <p14:creationId xmlns:p14="http://schemas.microsoft.com/office/powerpoint/2010/main" val="4158988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3025D7A-FBF9-F44C-BC54-94FCB0E3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No-Ops (Useful for No-Op Sleds)</a:t>
            </a:r>
          </a:p>
        </p:txBody>
      </p:sp>
      <p:sp>
        <p:nvSpPr>
          <p:cNvPr id="24579" name="Content Placeholder 4">
            <a:extLst>
              <a:ext uri="{FF2B5EF4-FFF2-40B4-BE49-F238E27FC236}">
                <a16:creationId xmlns:a16="http://schemas.microsoft.com/office/drawing/2014/main" id="{BA96B532-00F9-DC4A-AD99-6544860B8EE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41829" y="4505208"/>
            <a:ext cx="2996822" cy="10109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000" dirty="0"/>
              <a:t>No-op instruction does nothing but advance EIP</a:t>
            </a:r>
          </a:p>
        </p:txBody>
      </p:sp>
      <p:pic>
        <p:nvPicPr>
          <p:cNvPr id="24580" name="Picture 3">
            <a:extLst>
              <a:ext uri="{FF2B5EF4-FFF2-40B4-BE49-F238E27FC236}">
                <a16:creationId xmlns:a16="http://schemas.microsoft.com/office/drawing/2014/main" id="{373618EB-76A1-1241-82EA-F286F9A2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165436" y="2017369"/>
            <a:ext cx="4839286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572B72-D8C7-1A43-983F-0C2D6C60DCA7}"/>
              </a:ext>
            </a:extLst>
          </p:cNvPr>
          <p:cNvSpPr txBox="1"/>
          <p:nvPr/>
        </p:nvSpPr>
        <p:spPr>
          <a:xfrm>
            <a:off x="4901821" y="4500504"/>
            <a:ext cx="32896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Return-oriented equivalent:</a:t>
            </a:r>
          </a:p>
          <a:p>
            <a:r>
              <a:rPr lang="en-US" altLang="en-US" sz="2000" dirty="0"/>
              <a:t>pointer to RET instruction </a:t>
            </a:r>
          </a:p>
          <a:p>
            <a:r>
              <a:rPr lang="en-US" altLang="en-US" sz="2000" dirty="0"/>
              <a:t>(advances ESP)</a:t>
            </a:r>
          </a:p>
        </p:txBody>
      </p:sp>
    </p:spTree>
    <p:extLst>
      <p:ext uri="{BB962C8B-B14F-4D97-AF65-F5344CB8AC3E}">
        <p14:creationId xmlns:p14="http://schemas.microsoft.com/office/powerpoint/2010/main" val="309989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151F17A-D5BF-A543-9100-207371445C0D}"/>
              </a:ext>
            </a:extLst>
          </p:cNvPr>
          <p:cNvSpPr txBox="1"/>
          <p:nvPr/>
        </p:nvSpPr>
        <p:spPr>
          <a:xfrm>
            <a:off x="729155" y="2716768"/>
            <a:ext cx="12891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Low memory </a:t>
            </a:r>
          </a:p>
          <a:p>
            <a:r>
              <a:rPr lang="en-US" sz="1500" dirty="0"/>
              <a:t>addresses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BAEDE6-F882-544B-B6C1-FFD2C082D223}"/>
              </a:ext>
            </a:extLst>
          </p:cNvPr>
          <p:cNvSpPr txBox="1"/>
          <p:nvPr/>
        </p:nvSpPr>
        <p:spPr>
          <a:xfrm>
            <a:off x="9799196" y="2726562"/>
            <a:ext cx="13260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High memory</a:t>
            </a:r>
          </a:p>
          <a:p>
            <a:r>
              <a:rPr lang="en-US" sz="1500" dirty="0"/>
              <a:t>addresses</a:t>
            </a:r>
          </a:p>
        </p:txBody>
      </p:sp>
      <p:sp>
        <p:nvSpPr>
          <p:cNvPr id="23" name="Document 22">
            <a:extLst>
              <a:ext uri="{FF2B5EF4-FFF2-40B4-BE49-F238E27FC236}">
                <a16:creationId xmlns:a16="http://schemas.microsoft.com/office/drawing/2014/main" id="{352D6C8F-3A07-674D-A4AF-8213B0EDE0A8}"/>
              </a:ext>
            </a:extLst>
          </p:cNvPr>
          <p:cNvSpPr/>
          <p:nvPr/>
        </p:nvSpPr>
        <p:spPr>
          <a:xfrm rot="16200000">
            <a:off x="6532318" y="-126340"/>
            <a:ext cx="635200" cy="5618116"/>
          </a:xfrm>
          <a:prstGeom prst="flowChartDocumen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" name="Document 29">
            <a:extLst>
              <a:ext uri="{FF2B5EF4-FFF2-40B4-BE49-F238E27FC236}">
                <a16:creationId xmlns:a16="http://schemas.microsoft.com/office/drawing/2014/main" id="{6C3CEF71-78C1-7B4C-B6CA-12E2D872DC80}"/>
              </a:ext>
            </a:extLst>
          </p:cNvPr>
          <p:cNvSpPr/>
          <p:nvPr/>
        </p:nvSpPr>
        <p:spPr>
          <a:xfrm rot="5400000">
            <a:off x="4149433" y="-126340"/>
            <a:ext cx="635200" cy="5618116"/>
          </a:xfrm>
          <a:prstGeom prst="flowChartDocumen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E4F226-C6F3-0E48-B98F-6BDD68302C53}"/>
              </a:ext>
            </a:extLst>
          </p:cNvPr>
          <p:cNvSpPr/>
          <p:nvPr/>
        </p:nvSpPr>
        <p:spPr>
          <a:xfrm>
            <a:off x="7258675" y="2365117"/>
            <a:ext cx="800100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local </a:t>
            </a:r>
            <a:r>
              <a:rPr lang="en-US" sz="1400" dirty="0" err="1"/>
              <a:t>vars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988D7B-96D1-A942-862F-09C1CCE9B6C1}"/>
              </a:ext>
            </a:extLst>
          </p:cNvPr>
          <p:cNvSpPr txBox="1"/>
          <p:nvPr/>
        </p:nvSpPr>
        <p:spPr>
          <a:xfrm>
            <a:off x="8287376" y="2536568"/>
            <a:ext cx="3048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4B0693-46EC-514A-88B7-C4FFAB935F18}"/>
              </a:ext>
            </a:extLst>
          </p:cNvPr>
          <p:cNvSpPr/>
          <p:nvPr/>
        </p:nvSpPr>
        <p:spPr>
          <a:xfrm>
            <a:off x="6458575" y="2365117"/>
            <a:ext cx="800100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argv</a:t>
            </a:r>
            <a:r>
              <a:rPr lang="en-US" sz="1400" dirty="0"/>
              <a:t>[1]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559422-28DB-D34B-92A1-288D860E50CF}"/>
              </a:ext>
            </a:extLst>
          </p:cNvPr>
          <p:cNvSpPr/>
          <p:nvPr/>
        </p:nvSpPr>
        <p:spPr>
          <a:xfrm>
            <a:off x="5715626" y="2365117"/>
            <a:ext cx="735783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EIP + 5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4F12AE-05A2-8248-9A35-B64AF3711DE9}"/>
              </a:ext>
            </a:extLst>
          </p:cNvPr>
          <p:cNvSpPr/>
          <p:nvPr/>
        </p:nvSpPr>
        <p:spPr>
          <a:xfrm>
            <a:off x="4972677" y="2365117"/>
            <a:ext cx="742949" cy="6286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EBP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F1CDFD-F455-5346-B5A3-BE12ABBB0349}"/>
              </a:ext>
            </a:extLst>
          </p:cNvPr>
          <p:cNvSpPr/>
          <p:nvPr/>
        </p:nvSpPr>
        <p:spPr>
          <a:xfrm>
            <a:off x="2818390" y="2365117"/>
            <a:ext cx="1461318" cy="6286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</a:t>
            </a:r>
            <a:r>
              <a:rPr lang="en-US" sz="1400" dirty="0" err="1"/>
              <a:t>vars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286875" y="2365117"/>
            <a:ext cx="685800" cy="62865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canary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31C5EE-85D9-264B-BD21-B4C34824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Canaries in </a:t>
            </a:r>
            <a:r>
              <a:rPr lang="en-US" dirty="0" err="1"/>
              <a:t>gcc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4CCF7D-9896-EE46-95B9-1B4473E07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60090"/>
              </p:ext>
            </p:extLst>
          </p:nvPr>
        </p:nvGraphicFramePr>
        <p:xfrm>
          <a:off x="1951845" y="3712686"/>
          <a:ext cx="7943849" cy="1836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950">
                  <a:extLst>
                    <a:ext uri="{9D8B030D-6E8A-4147-A177-3AD203B41FA5}">
                      <a16:colId xmlns:a16="http://schemas.microsoft.com/office/drawing/2014/main" val="2961811613"/>
                    </a:ext>
                  </a:extLst>
                </a:gridCol>
                <a:gridCol w="1175028">
                  <a:extLst>
                    <a:ext uri="{9D8B030D-6E8A-4147-A177-3AD203B41FA5}">
                      <a16:colId xmlns:a16="http://schemas.microsoft.com/office/drawing/2014/main" val="1867051198"/>
                    </a:ext>
                  </a:extLst>
                </a:gridCol>
                <a:gridCol w="4120871">
                  <a:extLst>
                    <a:ext uri="{9D8B030D-6E8A-4147-A177-3AD203B41FA5}">
                      <a16:colId xmlns:a16="http://schemas.microsoft.com/office/drawing/2014/main" val="49935558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Flag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Default?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734193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r>
                        <a:rPr lang="en-US" sz="1400" dirty="0" err="1"/>
                        <a:t>fno</a:t>
                      </a:r>
                      <a:r>
                        <a:rPr lang="en-US" sz="1400" dirty="0"/>
                        <a:t>-stack-protector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Turns off protections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9027303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r>
                        <a:rPr lang="en-US" sz="1400" dirty="0" err="1"/>
                        <a:t>fstack</a:t>
                      </a:r>
                      <a:r>
                        <a:rPr lang="en-US" sz="1400" dirty="0"/>
                        <a:t>-protector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Adds to </a:t>
                      </a:r>
                      <a:r>
                        <a:rPr lang="en-US" sz="1400" dirty="0" err="1"/>
                        <a:t>funcs</a:t>
                      </a:r>
                      <a:r>
                        <a:rPr lang="en-US" sz="1400" dirty="0"/>
                        <a:t> that call </a:t>
                      </a:r>
                      <a:r>
                        <a:rPr lang="en-US" sz="1400" dirty="0" err="1"/>
                        <a:t>alloca</a:t>
                      </a:r>
                      <a:r>
                        <a:rPr lang="en-US" sz="1400" dirty="0"/>
                        <a:t>() &amp; w/ arrays larger than 8 chars (--</a:t>
                      </a:r>
                      <a:r>
                        <a:rPr lang="en-US" sz="1400" dirty="0" err="1"/>
                        <a:t>param</a:t>
                      </a:r>
                      <a:r>
                        <a:rPr lang="en-US" sz="1400" dirty="0"/>
                        <a:t>=</a:t>
                      </a:r>
                      <a:r>
                        <a:rPr lang="en-US" sz="1400" dirty="0" err="1"/>
                        <a:t>ssp</a:t>
                      </a:r>
                      <a:r>
                        <a:rPr lang="en-US" sz="1400"/>
                        <a:t>-buffer-size changes 8)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30643455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r>
                        <a:rPr lang="en-US" sz="1400" dirty="0" err="1"/>
                        <a:t>fstack</a:t>
                      </a:r>
                      <a:r>
                        <a:rPr lang="en-US" sz="1400" dirty="0"/>
                        <a:t>-protector-strong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Also </a:t>
                      </a:r>
                      <a:r>
                        <a:rPr lang="en-US" sz="1400" dirty="0" err="1"/>
                        <a:t>funcs</a:t>
                      </a:r>
                      <a:r>
                        <a:rPr lang="en-US" sz="1400" dirty="0"/>
                        <a:t> w/ any arrays &amp; refs to local frame addresses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010254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  <a:r>
                        <a:rPr lang="en-US" sz="1400" dirty="0" err="1"/>
                        <a:t>fstack</a:t>
                      </a:r>
                      <a:r>
                        <a:rPr lang="en-US" sz="1400" dirty="0"/>
                        <a:t>-protector-all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</a:t>
                      </a:r>
                      <a:r>
                        <a:rPr lang="en-US" sz="1400" dirty="0" err="1"/>
                        <a:t>funcs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3183923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2C96E2-0099-714B-97E7-232C998B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7E18B0-8BB8-2D4F-A7C9-E4F9ACDE474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36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3025D7A-FBF9-F44C-BC54-94FCB0E3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Immediate Constants</a:t>
            </a:r>
          </a:p>
        </p:txBody>
      </p:sp>
      <p:pic>
        <p:nvPicPr>
          <p:cNvPr id="24580" name="Picture 3">
            <a:extLst>
              <a:ext uri="{FF2B5EF4-FFF2-40B4-BE49-F238E27FC236}">
                <a16:creationId xmlns:a16="http://schemas.microsoft.com/office/drawing/2014/main" id="{373618EB-76A1-1241-82EA-F286F9A2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165436" y="2017369"/>
            <a:ext cx="4839286" cy="218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84A429-17A2-3B44-A33B-62E07F7119F4}"/>
              </a:ext>
            </a:extLst>
          </p:cNvPr>
          <p:cNvSpPr txBox="1">
            <a:spLocks/>
          </p:cNvSpPr>
          <p:nvPr/>
        </p:nvSpPr>
        <p:spPr>
          <a:xfrm>
            <a:off x="1441829" y="4505208"/>
            <a:ext cx="2996822" cy="1010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altLang="en-US" sz="2000" dirty="0"/>
              <a:t>Instructions can encode constants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50F82-3212-D345-AFE2-7914DD8770AE}"/>
              </a:ext>
            </a:extLst>
          </p:cNvPr>
          <p:cNvSpPr txBox="1"/>
          <p:nvPr/>
        </p:nvSpPr>
        <p:spPr>
          <a:xfrm>
            <a:off x="4901821" y="4500504"/>
            <a:ext cx="32896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Return-oriented equivalent: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Store value on the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Pop into register to use</a:t>
            </a:r>
          </a:p>
        </p:txBody>
      </p:sp>
    </p:spTree>
    <p:extLst>
      <p:ext uri="{BB962C8B-B14F-4D97-AF65-F5344CB8AC3E}">
        <p14:creationId xmlns:p14="http://schemas.microsoft.com/office/powerpoint/2010/main" val="1095390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3025D7A-FBF9-F44C-BC54-94FCB0E3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Control Flow</a:t>
            </a:r>
          </a:p>
        </p:txBody>
      </p:sp>
      <p:pic>
        <p:nvPicPr>
          <p:cNvPr id="24580" name="Picture 3">
            <a:extLst>
              <a:ext uri="{FF2B5EF4-FFF2-40B4-BE49-F238E27FC236}">
                <a16:creationId xmlns:a16="http://schemas.microsoft.com/office/drawing/2014/main" id="{373618EB-76A1-1241-82EA-F286F9A2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165436" y="2161840"/>
            <a:ext cx="4839286" cy="189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FA1E1D-C73C-8643-BC9C-10D9C565C000}"/>
              </a:ext>
            </a:extLst>
          </p:cNvPr>
          <p:cNvSpPr txBox="1">
            <a:spLocks/>
          </p:cNvSpPr>
          <p:nvPr/>
        </p:nvSpPr>
        <p:spPr>
          <a:xfrm>
            <a:off x="1441829" y="4505208"/>
            <a:ext cx="2711071" cy="1010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altLang="en-US" sz="2000" dirty="0"/>
              <a:t>(Conditionally) set EIP to a new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5A1F6-0E80-4C4C-8CD1-2C972C4C43EE}"/>
              </a:ext>
            </a:extLst>
          </p:cNvPr>
          <p:cNvSpPr txBox="1"/>
          <p:nvPr/>
        </p:nvSpPr>
        <p:spPr>
          <a:xfrm>
            <a:off x="4451160" y="4500504"/>
            <a:ext cx="32896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Return-oriented equivalent:</a:t>
            </a:r>
          </a:p>
          <a:p>
            <a:r>
              <a:rPr lang="en-US" altLang="en-US" sz="2000" dirty="0"/>
              <a:t>(Conditionally) set ESP to a new value</a:t>
            </a:r>
          </a:p>
        </p:txBody>
      </p:sp>
    </p:spTree>
    <p:extLst>
      <p:ext uri="{BB962C8B-B14F-4D97-AF65-F5344CB8AC3E}">
        <p14:creationId xmlns:p14="http://schemas.microsoft.com/office/powerpoint/2010/main" val="1787606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93025D7A-FBF9-F44C-BC54-94FCB0E3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Gadgets: Multi-Instruction Sequences</a:t>
            </a:r>
          </a:p>
        </p:txBody>
      </p:sp>
      <p:sp>
        <p:nvSpPr>
          <p:cNvPr id="24579" name="Content Placeholder 4">
            <a:extLst>
              <a:ext uri="{FF2B5EF4-FFF2-40B4-BE49-F238E27FC236}">
                <a16:creationId xmlns:a16="http://schemas.microsoft.com/office/drawing/2014/main" id="{BA96B532-00F9-DC4A-AD99-6544860B8EE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194178" y="4509151"/>
            <a:ext cx="9931021" cy="1706255"/>
          </a:xfrm>
        </p:spPr>
        <p:txBody>
          <a:bodyPr>
            <a:noAutofit/>
          </a:bodyPr>
          <a:lstStyle/>
          <a:p>
            <a:r>
              <a:rPr lang="en-US" altLang="en-US" sz="1800" dirty="0"/>
              <a:t>Sometimes more than one instruction sequence needed to encode logical unit</a:t>
            </a:r>
          </a:p>
          <a:p>
            <a:r>
              <a:rPr lang="en-US" altLang="en-US" sz="1800" dirty="0"/>
              <a:t>Example: load from memory into register</a:t>
            </a:r>
          </a:p>
          <a:p>
            <a:pPr lvl="1"/>
            <a:r>
              <a:rPr lang="en-US" altLang="en-US" sz="1600" dirty="0"/>
              <a:t>Load address of source word into EAX</a:t>
            </a:r>
          </a:p>
          <a:p>
            <a:pPr lvl="1"/>
            <a:r>
              <a:rPr lang="en-US" altLang="en-US" sz="1600" dirty="0"/>
              <a:t>Load memory at (EAX) into EBX</a:t>
            </a:r>
          </a:p>
        </p:txBody>
      </p:sp>
      <p:pic>
        <p:nvPicPr>
          <p:cNvPr id="24580" name="Picture 3">
            <a:extLst>
              <a:ext uri="{FF2B5EF4-FFF2-40B4-BE49-F238E27FC236}">
                <a16:creationId xmlns:a16="http://schemas.microsoft.com/office/drawing/2014/main" id="{373618EB-76A1-1241-82EA-F286F9A2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468347" y="2161840"/>
            <a:ext cx="4233463" cy="189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938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6">
            <a:extLst>
              <a:ext uri="{FF2B5EF4-FFF2-40B4-BE49-F238E27FC236}">
                <a16:creationId xmlns:a16="http://schemas.microsoft.com/office/drawing/2014/main" id="{3011EAD7-A307-AA47-A172-5A5EFCB0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73" y="833663"/>
            <a:ext cx="4924567" cy="13716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“The Gadget” (July 1945)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339338-D26D-E747-A4AB-B0EA595D11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8700E-1E2A-D64D-B984-A493BCF3A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456449" cy="3749040"/>
          </a:xfrm>
        </p:spPr>
        <p:txBody>
          <a:bodyPr/>
          <a:lstStyle/>
          <a:p>
            <a:r>
              <a:rPr lang="en-US" altLang="en-US" sz="2000" dirty="0"/>
              <a:t>Gadgets built from found code sequences: load-store, arithmetic &amp; logic, control flow, </a:t>
            </a:r>
            <a:r>
              <a:rPr lang="en-US" altLang="en-US" sz="2000" dirty="0" err="1"/>
              <a:t>syscalls</a:t>
            </a:r>
            <a:endParaRPr lang="en-US" altLang="en-US" sz="2000" dirty="0"/>
          </a:p>
          <a:p>
            <a:r>
              <a:rPr lang="en-US" altLang="en-US" sz="2000" dirty="0"/>
              <a:t>Found code sequences are challenging to use!</a:t>
            </a:r>
          </a:p>
          <a:p>
            <a:pPr lvl="1"/>
            <a:r>
              <a:rPr lang="en-US" altLang="en-US" dirty="0"/>
              <a:t>Short; perform a small unit of work</a:t>
            </a:r>
          </a:p>
          <a:p>
            <a:pPr lvl="1"/>
            <a:r>
              <a:rPr lang="en-US" altLang="en-US" dirty="0"/>
              <a:t>No standard function prologue/epilogue</a:t>
            </a:r>
          </a:p>
          <a:p>
            <a:pPr lvl="1"/>
            <a:r>
              <a:rPr lang="en-US" altLang="en-US" dirty="0"/>
              <a:t>Haphazard interface, not an ABI</a:t>
            </a:r>
          </a:p>
          <a:p>
            <a:pPr lvl="1"/>
            <a:r>
              <a:rPr lang="en-US" altLang="en-US" dirty="0"/>
              <a:t>Some convenient instructions not always available</a:t>
            </a:r>
          </a:p>
          <a:p>
            <a:endParaRPr lang="en-US" dirty="0"/>
          </a:p>
        </p:txBody>
      </p:sp>
      <p:pic>
        <p:nvPicPr>
          <p:cNvPr id="30723" name="Picture 7">
            <a:extLst>
              <a:ext uri="{FF2B5EF4-FFF2-40B4-BE49-F238E27FC236}">
                <a16:creationId xmlns:a16="http://schemas.microsoft.com/office/drawing/2014/main" id="{C0950EC9-D123-F147-9652-F1C4C7C57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014194"/>
            <a:ext cx="4620012" cy="363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333AC1C6-FCC6-0246-A426-64BEFB6434BC}"/>
              </a:ext>
            </a:extLst>
          </p:cNvPr>
          <p:cNvSpPr txBox="1">
            <a:spLocks/>
          </p:cNvSpPr>
          <p:nvPr/>
        </p:nvSpPr>
        <p:spPr>
          <a:xfrm>
            <a:off x="6617799" y="833663"/>
            <a:ext cx="4924567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en-US" sz="3200" dirty="0"/>
              <a:t>ROP gadgets</a:t>
            </a:r>
          </a:p>
        </p:txBody>
      </p:sp>
    </p:spTree>
    <p:extLst>
      <p:ext uri="{BB962C8B-B14F-4D97-AF65-F5344CB8AC3E}">
        <p14:creationId xmlns:p14="http://schemas.microsoft.com/office/powerpoint/2010/main" val="1553888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3">
            <a:extLst>
              <a:ext uri="{FF2B5EF4-FFF2-40B4-BE49-F238E27FC236}">
                <a16:creationId xmlns:a16="http://schemas.microsoft.com/office/drawing/2014/main" id="{97F12711-46CE-C34D-BF45-1619FAA5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Conditional Jumps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49FF4-1FB5-7146-A1A1-75A195133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Conventional programming</a:t>
            </a:r>
          </a:p>
        </p:txBody>
      </p:sp>
      <p:sp>
        <p:nvSpPr>
          <p:cNvPr id="92163" name="Content Placeholder 4">
            <a:extLst>
              <a:ext uri="{FF2B5EF4-FFF2-40B4-BE49-F238E27FC236}">
                <a16:creationId xmlns:a16="http://schemas.microsoft.com/office/drawing/2014/main" id="{18C59EDD-CC1C-C44E-9C07-466B41D63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5026152" cy="3163825"/>
          </a:xfrm>
        </p:spPr>
        <p:txBody>
          <a:bodyPr>
            <a:normAutofit/>
          </a:bodyPr>
          <a:lstStyle/>
          <a:p>
            <a:r>
              <a:rPr lang="en-US" altLang="en-US" dirty="0" err="1">
                <a:solidFill>
                  <a:srgbClr val="7030A0"/>
                </a:solidFill>
              </a:rPr>
              <a:t>cmp</a:t>
            </a:r>
            <a:r>
              <a:rPr lang="en-US" altLang="en-US" dirty="0"/>
              <a:t> compares operands and sets several flags in the EFLAGS register</a:t>
            </a:r>
          </a:p>
          <a:p>
            <a:pPr lvl="1"/>
            <a:r>
              <a:rPr lang="en-US" altLang="en-US" dirty="0"/>
              <a:t>Luckily, many other ops set EFLAGS as a side effect</a:t>
            </a:r>
          </a:p>
          <a:p>
            <a:r>
              <a:rPr lang="en-US" altLang="en-US" dirty="0" err="1">
                <a:solidFill>
                  <a:srgbClr val="7030A0"/>
                </a:solidFill>
              </a:rPr>
              <a:t>jcc</a:t>
            </a:r>
            <a:r>
              <a:rPr lang="en-US" altLang="en-US" dirty="0"/>
              <a:t> jumps when flags satisfy certain conditions</a:t>
            </a:r>
          </a:p>
          <a:p>
            <a:pPr lvl="1"/>
            <a:r>
              <a:rPr lang="en-US" altLang="en-US" dirty="0"/>
              <a:t>But this causes a change in EIP… not useful </a:t>
            </a:r>
            <a:r>
              <a:rPr lang="en-US" altLang="en-US" dirty="0">
                <a:solidFill>
                  <a:srgbClr val="C00000"/>
                </a:solidFill>
              </a:rPr>
              <a:t>(why?)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E2F89-1209-1143-910E-E4EC2CA52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Return-oriented programming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945BB-2A2F-F846-911E-58354F4DD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1" y="2792471"/>
            <a:ext cx="5292011" cy="3164509"/>
          </a:xfrm>
        </p:spPr>
        <p:txBody>
          <a:bodyPr>
            <a:normAutofit/>
          </a:bodyPr>
          <a:lstStyle/>
          <a:p>
            <a:r>
              <a:rPr lang="en-US" altLang="en-US" dirty="0"/>
              <a:t>Need conditional change in </a:t>
            </a:r>
            <a:r>
              <a:rPr lang="en-US" altLang="en-US" u="sng" dirty="0"/>
              <a:t>stack</a:t>
            </a:r>
            <a:r>
              <a:rPr lang="en-US" altLang="en-US" dirty="0"/>
              <a:t> pointer (ESP)</a:t>
            </a:r>
          </a:p>
          <a:p>
            <a:r>
              <a:rPr lang="en-US" altLang="en-US" dirty="0"/>
              <a:t>Strategy:</a:t>
            </a:r>
          </a:p>
          <a:p>
            <a:pPr lvl="1"/>
            <a:r>
              <a:rPr lang="en-US" altLang="en-US" sz="1800" dirty="0"/>
              <a:t>Move flags to a general-purpose register</a:t>
            </a:r>
          </a:p>
          <a:p>
            <a:pPr lvl="1"/>
            <a:r>
              <a:rPr lang="en-US" altLang="en-US" sz="1800" dirty="0"/>
              <a:t>Compute either delta (if flag is 1) or 0 (if flag is 0)</a:t>
            </a:r>
          </a:p>
          <a:p>
            <a:pPr lvl="1"/>
            <a:r>
              <a:rPr lang="en-US" altLang="en-US" sz="1800" dirty="0"/>
              <a:t>Perturb ESP by the computed delta</a:t>
            </a:r>
          </a:p>
        </p:txBody>
      </p:sp>
    </p:spTree>
    <p:extLst>
      <p:ext uri="{BB962C8B-B14F-4D97-AF65-F5344CB8AC3E}">
        <p14:creationId xmlns:p14="http://schemas.microsoft.com/office/powerpoint/2010/main" val="1634967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D206CDCC-66E1-3344-9946-99D6EA99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Phase 1: Perform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F6AB-76DC-AC46-B13A-A1B78C90AC0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38952" y="4050247"/>
            <a:ext cx="7241275" cy="185923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 err="1">
                <a:solidFill>
                  <a:srgbClr val="7030A0"/>
                </a:solidFill>
              </a:rPr>
              <a:t>neg</a:t>
            </a:r>
            <a:r>
              <a:rPr lang="en-US" sz="2000" dirty="0"/>
              <a:t> calculates two’s complement</a:t>
            </a:r>
          </a:p>
          <a:p>
            <a:pPr lvl="1">
              <a:defRPr/>
            </a:pPr>
            <a:r>
              <a:rPr lang="en-US" sz="1800" dirty="0"/>
              <a:t>As a side effect, sets carry flag (CF) if the argument is nonzero</a:t>
            </a:r>
          </a:p>
          <a:p>
            <a:pPr>
              <a:defRPr/>
            </a:pPr>
            <a:r>
              <a:rPr lang="en-US" sz="2000" dirty="0"/>
              <a:t>Use this to test for equality</a:t>
            </a:r>
          </a:p>
          <a:p>
            <a:pPr>
              <a:defRPr/>
            </a:pPr>
            <a:r>
              <a:rPr lang="en-US" sz="2000" dirty="0">
                <a:solidFill>
                  <a:srgbClr val="7030A0"/>
                </a:solidFill>
              </a:rPr>
              <a:t>sub</a:t>
            </a:r>
            <a:r>
              <a:rPr lang="en-US" sz="2000" dirty="0"/>
              <a:t> is similar, use to test if one number is greater than another</a:t>
            </a:r>
          </a:p>
        </p:txBody>
      </p:sp>
      <p:pic>
        <p:nvPicPr>
          <p:cNvPr id="33796" name="Picture 4" descr="eax-to-cf.pdf">
            <a:extLst>
              <a:ext uri="{FF2B5EF4-FFF2-40B4-BE49-F238E27FC236}">
                <a16:creationId xmlns:a16="http://schemas.microsoft.com/office/drawing/2014/main" id="{947B0E6C-3EF5-3A4F-B8DB-731CF84AA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14194"/>
            <a:ext cx="8229600" cy="17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158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ECFAFADC-80F4-7940-BE9C-ED537524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Phase 2: Store 1-or-0 to Memory</a:t>
            </a:r>
          </a:p>
        </p:txBody>
      </p:sp>
      <p:pic>
        <p:nvPicPr>
          <p:cNvPr id="34819" name="Picture 3" descr="cf-to-memory.pdf">
            <a:extLst>
              <a:ext uri="{FF2B5EF4-FFF2-40B4-BE49-F238E27FC236}">
                <a16:creationId xmlns:a16="http://schemas.microsoft.com/office/drawing/2014/main" id="{54477B9D-D66F-3845-AB26-6E84576C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8229600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5B70D9-2702-5F40-9117-8A3408E39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1" y="5022851"/>
            <a:ext cx="438774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 dirty="0">
                <a:solidFill>
                  <a:srgbClr val="3366FF"/>
                </a:solidFill>
                <a:latin typeface="+mn-lt"/>
                <a:sym typeface="Wingdings" pitchFamily="2" charset="2"/>
              </a:rPr>
              <a:t> </a:t>
            </a:r>
            <a:r>
              <a:rPr lang="en-US" altLang="en-US" sz="1600" dirty="0">
                <a:solidFill>
                  <a:srgbClr val="3366FF"/>
                </a:solidFill>
                <a:latin typeface="+mn-lt"/>
              </a:rPr>
              <a:t>Clear ECX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 dirty="0">
                <a:solidFill>
                  <a:srgbClr val="3366FF"/>
                </a:solidFill>
                <a:latin typeface="+mn-lt"/>
                <a:sym typeface="Wingdings" pitchFamily="2" charset="2"/>
              </a:rPr>
              <a:t> </a:t>
            </a:r>
            <a:r>
              <a:rPr lang="en-US" altLang="en-US" sz="1600" dirty="0">
                <a:solidFill>
                  <a:srgbClr val="3366FF"/>
                </a:solidFill>
                <a:latin typeface="+mn-lt"/>
              </a:rPr>
              <a:t>EDX points to destination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 dirty="0">
                <a:solidFill>
                  <a:srgbClr val="3366FF"/>
                </a:solidFill>
                <a:latin typeface="+mn-lt"/>
                <a:sym typeface="Wingdings" pitchFamily="2" charset="2"/>
              </a:rPr>
              <a:t></a:t>
            </a:r>
            <a:r>
              <a:rPr lang="en-US" altLang="en-US" sz="1600" dirty="0">
                <a:solidFill>
                  <a:srgbClr val="7030A0"/>
                </a:solidFill>
                <a:latin typeface="+mn-lt"/>
                <a:sym typeface="Wingdings" pitchFamily="2" charset="2"/>
              </a:rPr>
              <a:t> </a:t>
            </a:r>
            <a:r>
              <a:rPr lang="en-US" altLang="en-US" sz="1600" dirty="0" err="1">
                <a:solidFill>
                  <a:srgbClr val="7030A0"/>
                </a:solidFill>
                <a:latin typeface="+mn-lt"/>
              </a:rPr>
              <a:t>adc</a:t>
            </a:r>
            <a:r>
              <a:rPr lang="en-US" altLang="en-US" sz="1600" dirty="0">
                <a:solidFill>
                  <a:srgbClr val="3366FF"/>
                </a:solidFill>
                <a:latin typeface="+mn-lt"/>
              </a:rPr>
              <a:t> adds up its operands &amp; the carry flag;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 dirty="0">
                <a:solidFill>
                  <a:srgbClr val="3366FF"/>
                </a:solidFill>
                <a:latin typeface="+mn-lt"/>
              </a:rPr>
              <a:t>    result will be equal to the carry flag </a:t>
            </a:r>
            <a:r>
              <a:rPr lang="en-US" altLang="en-US" sz="1600" dirty="0">
                <a:solidFill>
                  <a:srgbClr val="C00000"/>
                </a:solidFill>
                <a:latin typeface="+mn-lt"/>
              </a:rPr>
              <a:t>(why?)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 dirty="0">
                <a:solidFill>
                  <a:srgbClr val="3366FF"/>
                </a:solidFill>
                <a:latin typeface="+mn-lt"/>
                <a:sym typeface="Wingdings" pitchFamily="2" charset="2"/>
              </a:rPr>
              <a:t> </a:t>
            </a:r>
            <a:r>
              <a:rPr lang="en-US" altLang="en-US" sz="1600" dirty="0">
                <a:solidFill>
                  <a:srgbClr val="3366FF"/>
                </a:solidFill>
                <a:latin typeface="+mn-lt"/>
              </a:rPr>
              <a:t>Store result of </a:t>
            </a:r>
            <a:r>
              <a:rPr lang="en-US" altLang="en-US" sz="1600" dirty="0" err="1">
                <a:solidFill>
                  <a:srgbClr val="7030A0"/>
                </a:solidFill>
                <a:latin typeface="+mn-lt"/>
              </a:rPr>
              <a:t>adc</a:t>
            </a:r>
            <a:r>
              <a:rPr lang="en-US" altLang="en-US" sz="1600" dirty="0">
                <a:solidFill>
                  <a:srgbClr val="3366FF"/>
                </a:solidFill>
                <a:latin typeface="+mn-lt"/>
              </a:rPr>
              <a:t> (carry flag) into destination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10B88-3A88-E841-80E4-309CB3961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962401"/>
            <a:ext cx="458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>
                <a:solidFill>
                  <a:srgbClr val="3366FF"/>
                </a:solidFill>
                <a:sym typeface="Wingdings" pitchFamily="2" charset="2"/>
              </a:rPr>
              <a:t></a:t>
            </a: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176DA-19D8-B048-AE0F-C4087F972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4262438"/>
            <a:ext cx="4587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>
                <a:solidFill>
                  <a:srgbClr val="3366FF"/>
                </a:solidFill>
                <a:sym typeface="Wingdings" pitchFamily="2" charset="2"/>
              </a:rPr>
              <a:t></a:t>
            </a: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15243-9267-2743-B220-CA858A3F8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62238"/>
            <a:ext cx="4587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>
                <a:solidFill>
                  <a:srgbClr val="3366FF"/>
                </a:solidFill>
                <a:sym typeface="Wingdings" pitchFamily="2" charset="2"/>
              </a:rPr>
              <a:t></a:t>
            </a: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75252A-2D26-7B41-A34E-90C26F3AC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2209801"/>
            <a:ext cx="458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>
                <a:solidFill>
                  <a:srgbClr val="3366FF"/>
                </a:solidFill>
                <a:sym typeface="Wingdings" pitchFamily="2" charset="2"/>
              </a:rPr>
              <a:t></a:t>
            </a: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9153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Content Placeholder 4" descr="memory-to-delta.pdf">
            <a:extLst>
              <a:ext uri="{FF2B5EF4-FFF2-40B4-BE49-F238E27FC236}">
                <a16:creationId xmlns:a16="http://schemas.microsoft.com/office/drawing/2014/main" id="{72BC344F-AB0A-7F4A-8D08-21D474BE813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-1631"/>
          <a:stretch>
            <a:fillRect/>
          </a:stretch>
        </p:blipFill>
        <p:spPr>
          <a:xfrm>
            <a:off x="1905000" y="1676400"/>
            <a:ext cx="5486400" cy="4876800"/>
          </a:xfrm>
        </p:spPr>
      </p:pic>
      <p:sp>
        <p:nvSpPr>
          <p:cNvPr id="35843" name="TextBox 5">
            <a:extLst>
              <a:ext uri="{FF2B5EF4-FFF2-40B4-BE49-F238E27FC236}">
                <a16:creationId xmlns:a16="http://schemas.microsoft.com/office/drawing/2014/main" id="{9D17925D-92F3-074C-B714-53E6CA1BB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735389"/>
            <a:ext cx="259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Two’s-complement negation:</a:t>
            </a:r>
          </a:p>
          <a:p>
            <a:pPr algn="l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0 becomes 0…0;</a:t>
            </a:r>
          </a:p>
          <a:p>
            <a:pPr algn="l"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+mn-lt"/>
              </a:rPr>
              <a:t>1 becomes 1…1</a:t>
            </a:r>
          </a:p>
        </p:txBody>
      </p:sp>
      <p:sp>
        <p:nvSpPr>
          <p:cNvPr id="35844" name="TextBox 6">
            <a:extLst>
              <a:ext uri="{FF2B5EF4-FFF2-40B4-BE49-F238E27FC236}">
                <a16:creationId xmlns:a16="http://schemas.microsoft.com/office/drawing/2014/main" id="{6D17F780-29F0-9045-941E-CAAED64E5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430464"/>
            <a:ext cx="2895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Bitwise AND with delta</a:t>
            </a:r>
          </a:p>
          <a:p>
            <a:pPr algn="l"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(in ESI)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737F72-82B2-3143-9464-562AEE85D153}"/>
              </a:ext>
            </a:extLst>
          </p:cNvPr>
          <p:cNvCxnSpPr>
            <a:stCxn id="35844" idx="1"/>
          </p:cNvCxnSpPr>
          <p:nvPr/>
        </p:nvCxnSpPr>
        <p:spPr>
          <a:xfrm flipH="1" flipV="1">
            <a:off x="6400800" y="2430463"/>
            <a:ext cx="1219200" cy="3231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CE0A36-586B-1C4D-B082-814EFDBBFA4C}"/>
              </a:ext>
            </a:extLst>
          </p:cNvPr>
          <p:cNvCxnSpPr/>
          <p:nvPr/>
        </p:nvCxnSpPr>
        <p:spPr>
          <a:xfrm rot="10800000" flipV="1">
            <a:off x="7239000" y="43434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848" name="Title 11">
            <a:extLst>
              <a:ext uri="{FF2B5EF4-FFF2-40B4-BE49-F238E27FC236}">
                <a16:creationId xmlns:a16="http://schemas.microsoft.com/office/drawing/2014/main" id="{109F3BD5-0399-204D-8852-CF01265F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Phase 3: Compute Delta-or-Zero</a:t>
            </a:r>
          </a:p>
        </p:txBody>
      </p:sp>
    </p:spTree>
    <p:extLst>
      <p:ext uri="{BB962C8B-B14F-4D97-AF65-F5344CB8AC3E}">
        <p14:creationId xmlns:p14="http://schemas.microsoft.com/office/powerpoint/2010/main" val="2615837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CD9631C9-B3CE-444B-93A0-A460DCC3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Phase 4: Perturb ESP by Delta</a:t>
            </a:r>
          </a:p>
        </p:txBody>
      </p:sp>
      <p:pic>
        <p:nvPicPr>
          <p:cNvPr id="36867" name="Picture 3" descr="perturb-esp.pdf">
            <a:extLst>
              <a:ext uri="{FF2B5EF4-FFF2-40B4-BE49-F238E27FC236}">
                <a16:creationId xmlns:a16="http://schemas.microsoft.com/office/drawing/2014/main" id="{2A587D39-7E54-C84B-BBAA-BDDB04380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73264"/>
            <a:ext cx="8229600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264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2">
            <a:extLst>
              <a:ext uri="{FF2B5EF4-FFF2-40B4-BE49-F238E27FC236}">
                <a16:creationId xmlns:a16="http://schemas.microsoft.com/office/drawing/2014/main" id="{AA729F1F-E312-C542-9F9F-E5E20CA8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Instruction Sequences</a:t>
            </a:r>
          </a:p>
        </p:txBody>
      </p:sp>
      <p:sp>
        <p:nvSpPr>
          <p:cNvPr id="37891" name="Content Placeholder 3">
            <a:extLst>
              <a:ext uri="{FF2B5EF4-FFF2-40B4-BE49-F238E27FC236}">
                <a16:creationId xmlns:a16="http://schemas.microsoft.com/office/drawing/2014/main" id="{9F45E6CB-A8D4-9240-848B-8BED0BDFCE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66800" y="2103120"/>
            <a:ext cx="7200900" cy="3849624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Any instruction sequence ending in RET is useful</a:t>
            </a:r>
            <a:endParaRPr lang="en-US" altLang="en-US" sz="2400" b="1" dirty="0"/>
          </a:p>
          <a:p>
            <a:r>
              <a:rPr lang="en-US" altLang="en-US" sz="2400" dirty="0"/>
              <a:t>Algorithmic problem: </a:t>
            </a:r>
            <a:r>
              <a:rPr lang="en-US" altLang="en-US" sz="2400" dirty="0">
                <a:solidFill>
                  <a:srgbClr val="C00000"/>
                </a:solidFill>
              </a:rPr>
              <a:t>recover all sequences of valid instructions from </a:t>
            </a:r>
            <a:r>
              <a:rPr lang="en-US" altLang="en-US" sz="2400" dirty="0" err="1">
                <a:solidFill>
                  <a:srgbClr val="C00000"/>
                </a:solidFill>
              </a:rPr>
              <a:t>libc</a:t>
            </a:r>
            <a:r>
              <a:rPr lang="en-US" altLang="en-US" sz="2400" dirty="0">
                <a:solidFill>
                  <a:srgbClr val="C00000"/>
                </a:solidFill>
              </a:rPr>
              <a:t> that end in a RET</a:t>
            </a:r>
          </a:p>
          <a:p>
            <a:r>
              <a:rPr lang="en-US" altLang="en-US" sz="2400" dirty="0"/>
              <a:t>At each RET instruction (C3 byte), look back:</a:t>
            </a:r>
          </a:p>
          <a:p>
            <a:pPr lvl="1"/>
            <a:r>
              <a:rPr lang="en-US" altLang="en-US" sz="2400" dirty="0"/>
              <a:t>Are the preceding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 bytes a valid instruction?</a:t>
            </a:r>
          </a:p>
          <a:p>
            <a:pPr lvl="1"/>
            <a:r>
              <a:rPr lang="en-US" altLang="en-US" sz="2400" dirty="0"/>
              <a:t>Recur from found instructions</a:t>
            </a:r>
          </a:p>
          <a:p>
            <a:r>
              <a:rPr lang="en-US" altLang="en-US" sz="2400" dirty="0"/>
              <a:t>Collect found instruction sequences in a </a:t>
            </a:r>
            <a:r>
              <a:rPr lang="en-US" altLang="en-US" sz="2400" dirty="0" err="1"/>
              <a:t>trie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869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51B66D48-31BE-BE4A-A46A-8E95F857F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Defeating </a:t>
            </a:r>
            <a:r>
              <a:rPr lang="en-US" altLang="en-US" dirty="0" err="1"/>
              <a:t>StackGuard</a:t>
            </a:r>
            <a:endParaRPr lang="en-US" altLang="en-US" dirty="0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CACB0590-E8E3-E642-855E-14FE2CE2EC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/>
              <a:t>Suppose the program contains </a:t>
            </a:r>
            <a:r>
              <a:rPr lang="en-US" altLang="en-US" sz="2000" dirty="0">
                <a:solidFill>
                  <a:srgbClr val="7030A0"/>
                </a:solidFill>
              </a:rPr>
              <a:t>*</a:t>
            </a:r>
            <a:r>
              <a:rPr lang="en-US" altLang="en-US" sz="2000" dirty="0" err="1">
                <a:solidFill>
                  <a:srgbClr val="7030A0"/>
                </a:solidFill>
              </a:rPr>
              <a:t>dst</a:t>
            </a:r>
            <a:r>
              <a:rPr lang="en-US" altLang="en-US" sz="2000" dirty="0">
                <a:solidFill>
                  <a:srgbClr val="7030A0"/>
                </a:solidFill>
              </a:rPr>
              <a:t>=</a:t>
            </a:r>
            <a:r>
              <a:rPr lang="en-US" altLang="en-US" sz="2000" dirty="0" err="1">
                <a:solidFill>
                  <a:srgbClr val="7030A0"/>
                </a:solidFill>
              </a:rPr>
              <a:t>buf</a:t>
            </a:r>
            <a:r>
              <a:rPr lang="en-US" altLang="en-US" sz="2000" dirty="0">
                <a:solidFill>
                  <a:srgbClr val="7030A0"/>
                </a:solidFill>
              </a:rPr>
              <a:t>[0] </a:t>
            </a:r>
            <a:r>
              <a:rPr lang="en-US" altLang="en-US" sz="2000" dirty="0"/>
              <a:t>where the attacker controls both </a:t>
            </a:r>
            <a:r>
              <a:rPr lang="en-US" altLang="en-US" sz="2000" dirty="0" err="1"/>
              <a:t>dst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buf</a:t>
            </a:r>
            <a:endParaRPr lang="en-US" altLang="en-US" sz="2000" dirty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</p:txBody>
      </p:sp>
      <p:sp>
        <p:nvSpPr>
          <p:cNvPr id="47109" name="Line 4">
            <a:extLst>
              <a:ext uri="{FF2B5EF4-FFF2-40B4-BE49-F238E27FC236}">
                <a16:creationId xmlns:a16="http://schemas.microsoft.com/office/drawing/2014/main" id="{A31DBEE2-BE65-3E41-9772-AC0658C4E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2914" y="3086100"/>
            <a:ext cx="845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Line 5">
            <a:extLst>
              <a:ext uri="{FF2B5EF4-FFF2-40B4-BE49-F238E27FC236}">
                <a16:creationId xmlns:a16="http://schemas.microsoft.com/office/drawing/2014/main" id="{FC483A2C-0E56-0742-B2D1-B6AF2EBCB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2914" y="3771900"/>
            <a:ext cx="845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Rectangle 6">
            <a:extLst>
              <a:ext uri="{FF2B5EF4-FFF2-40B4-BE49-F238E27FC236}">
                <a16:creationId xmlns:a16="http://schemas.microsoft.com/office/drawing/2014/main" id="{C7857302-3D73-CA41-BCAA-2574D5998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7714" y="3086100"/>
            <a:ext cx="3733800" cy="685800"/>
          </a:xfrm>
          <a:prstGeom prst="rect">
            <a:avLst/>
          </a:prstGeom>
          <a:solidFill>
            <a:srgbClr val="FFCCCC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buf</a:t>
            </a:r>
          </a:p>
        </p:txBody>
      </p:sp>
      <p:sp>
        <p:nvSpPr>
          <p:cNvPr id="47112" name="Rectangle 7">
            <a:extLst>
              <a:ext uri="{FF2B5EF4-FFF2-40B4-BE49-F238E27FC236}">
                <a16:creationId xmlns:a16="http://schemas.microsoft.com/office/drawing/2014/main" id="{BA2C8F10-EEFE-4A45-8788-ACD0F551A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5078" y="3086100"/>
            <a:ext cx="746125" cy="6858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sfp</a:t>
            </a:r>
          </a:p>
        </p:txBody>
      </p:sp>
      <p:sp>
        <p:nvSpPr>
          <p:cNvPr id="47113" name="Rectangle 8">
            <a:extLst>
              <a:ext uri="{FF2B5EF4-FFF2-40B4-BE49-F238E27FC236}">
                <a16:creationId xmlns:a16="http://schemas.microsoft.com/office/drawing/2014/main" id="{E6795B10-6FF4-214E-9FD6-6C4730B71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078" y="3086100"/>
            <a:ext cx="746125" cy="685800"/>
          </a:xfrm>
          <a:prstGeom prst="rect">
            <a:avLst/>
          </a:prstGeom>
          <a:solidFill>
            <a:schemeClr val="accent1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+mn-lt"/>
              </a:rPr>
              <a:t>RET</a:t>
            </a:r>
          </a:p>
        </p:txBody>
      </p:sp>
      <p:sp>
        <p:nvSpPr>
          <p:cNvPr id="47114" name="AutoShape 9">
            <a:extLst>
              <a:ext uri="{FF2B5EF4-FFF2-40B4-BE49-F238E27FC236}">
                <a16:creationId xmlns:a16="http://schemas.microsoft.com/office/drawing/2014/main" id="{C8A315FE-75B1-624A-845B-B6F93185DDCF}"/>
              </a:ext>
            </a:extLst>
          </p:cNvPr>
          <p:cNvSpPr>
            <a:spLocks/>
          </p:cNvSpPr>
          <p:nvPr/>
        </p:nvSpPr>
        <p:spPr bwMode="auto">
          <a:xfrm rot="5400000">
            <a:off x="8196002" y="3589337"/>
            <a:ext cx="152400" cy="609600"/>
          </a:xfrm>
          <a:prstGeom prst="rightBrace">
            <a:avLst>
              <a:gd name="adj1" fmla="val 33333"/>
              <a:gd name="adj2" fmla="val 49995"/>
            </a:avLst>
          </a:prstGeom>
          <a:noFill/>
          <a:ln w="28575">
            <a:solidFill>
              <a:schemeClr val="tx1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7115" name="AutoShape 10">
            <a:extLst>
              <a:ext uri="{FF2B5EF4-FFF2-40B4-BE49-F238E27FC236}">
                <a16:creationId xmlns:a16="http://schemas.microsoft.com/office/drawing/2014/main" id="{65BF7989-BA4A-FD4E-BD0A-ACBD2B71A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088" y="3957144"/>
            <a:ext cx="1439818" cy="461665"/>
          </a:xfrm>
          <a:prstGeom prst="wedgeRectCallout">
            <a:avLst>
              <a:gd name="adj1" fmla="val -75486"/>
              <a:gd name="adj2" fmla="val -1541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Return execution to</a:t>
            </a:r>
          </a:p>
          <a:p>
            <a:pPr>
              <a:buFontTx/>
              <a:buNone/>
            </a:pP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this address</a:t>
            </a:r>
          </a:p>
        </p:txBody>
      </p:sp>
      <p:sp>
        <p:nvSpPr>
          <p:cNvPr id="47116" name="Rectangle 11">
            <a:extLst>
              <a:ext uri="{FF2B5EF4-FFF2-40B4-BE49-F238E27FC236}">
                <a16:creationId xmlns:a16="http://schemas.microsoft.com/office/drawing/2014/main" id="{1FF22682-A669-B94C-9F0F-9C4C7BAF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315" y="2979737"/>
            <a:ext cx="1127125" cy="838200"/>
          </a:xfrm>
          <a:prstGeom prst="rect">
            <a:avLst/>
          </a:prstGeom>
          <a:solidFill>
            <a:srgbClr val="FF0000"/>
          </a:solidFill>
          <a:ln w="28575" algn="ctr">
            <a:solidFill>
              <a:srgbClr val="FF0000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canary</a:t>
            </a:r>
          </a:p>
        </p:txBody>
      </p:sp>
      <p:sp>
        <p:nvSpPr>
          <p:cNvPr id="47117" name="Rectangle 12">
            <a:extLst>
              <a:ext uri="{FF2B5EF4-FFF2-40B4-BE49-F238E27FC236}">
                <a16:creationId xmlns:a16="http://schemas.microsoft.com/office/drawing/2014/main" id="{9F6883DD-10C8-DC41-9E31-005BDDFA0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114" y="3086100"/>
            <a:ext cx="838200" cy="685800"/>
          </a:xfrm>
          <a:prstGeom prst="rect">
            <a:avLst/>
          </a:prstGeom>
          <a:solidFill>
            <a:srgbClr val="FFCCCC"/>
          </a:solidFill>
          <a:ln w="28575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dst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AA347829-6BD6-D943-B569-8BCD7E119474}"/>
              </a:ext>
            </a:extLst>
          </p:cNvPr>
          <p:cNvGrpSpPr>
            <a:grpSpLocks/>
          </p:cNvGrpSpPr>
          <p:nvPr/>
        </p:nvGrpSpPr>
        <p:grpSpPr bwMode="auto">
          <a:xfrm>
            <a:off x="1272914" y="4598987"/>
            <a:ext cx="8458200" cy="838200"/>
            <a:chOff x="144" y="3072"/>
            <a:chExt cx="5328" cy="528"/>
          </a:xfrm>
        </p:grpSpPr>
        <p:sp>
          <p:nvSpPr>
            <p:cNvPr id="47127" name="Line 15">
              <a:extLst>
                <a:ext uri="{FF2B5EF4-FFF2-40B4-BE49-F238E27FC236}">
                  <a16:creationId xmlns:a16="http://schemas.microsoft.com/office/drawing/2014/main" id="{1B5C5D40-F614-BF4A-A379-B8BB7D2E0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3139"/>
              <a:ext cx="53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8" name="Line 16">
              <a:extLst>
                <a:ext uri="{FF2B5EF4-FFF2-40B4-BE49-F238E27FC236}">
                  <a16:creationId xmlns:a16="http://schemas.microsoft.com/office/drawing/2014/main" id="{A0928EA1-C0F8-2843-86CD-4C09FB082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3571"/>
              <a:ext cx="53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9" name="Rectangle 17">
              <a:extLst>
                <a:ext uri="{FF2B5EF4-FFF2-40B4-BE49-F238E27FC236}">
                  <a16:creationId xmlns:a16="http://schemas.microsoft.com/office/drawing/2014/main" id="{F40EFD5A-770E-D84A-AE8D-59E25F831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3" y="3139"/>
              <a:ext cx="470" cy="432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 type="none" w="lg" len="lg"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>
                  <a:solidFill>
                    <a:schemeClr val="tx1"/>
                  </a:solidFill>
                  <a:latin typeface="+mn-lt"/>
                </a:rPr>
                <a:t>sfp</a:t>
              </a:r>
            </a:p>
          </p:txBody>
        </p:sp>
        <p:sp>
          <p:nvSpPr>
            <p:cNvPr id="47130" name="Rectangle 18">
              <a:extLst>
                <a:ext uri="{FF2B5EF4-FFF2-40B4-BE49-F238E27FC236}">
                  <a16:creationId xmlns:a16="http://schemas.microsoft.com/office/drawing/2014/main" id="{50BD9890-986F-7440-9435-74AB544F1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3139"/>
              <a:ext cx="470" cy="432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 type="none" w="lg" len="lg"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+mn-lt"/>
                </a:rPr>
                <a:t>RET</a:t>
              </a:r>
            </a:p>
          </p:txBody>
        </p:sp>
        <p:sp>
          <p:nvSpPr>
            <p:cNvPr id="47131" name="Rectangle 19">
              <a:extLst>
                <a:ext uri="{FF2B5EF4-FFF2-40B4-BE49-F238E27FC236}">
                  <a16:creationId xmlns:a16="http://schemas.microsoft.com/office/drawing/2014/main" id="{34F8488A-EEAB-824D-BC82-E3EB51B71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072"/>
              <a:ext cx="710" cy="528"/>
            </a:xfrm>
            <a:prstGeom prst="rect">
              <a:avLst/>
            </a:prstGeom>
            <a:solidFill>
              <a:srgbClr val="FF0000"/>
            </a:solidFill>
            <a:ln w="28575" algn="ctr">
              <a:solidFill>
                <a:srgbClr val="FF0000"/>
              </a:solidFill>
              <a:miter lim="800000"/>
              <a:headEnd type="none" w="lg" len="lg"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>
                  <a:solidFill>
                    <a:schemeClr val="tx1"/>
                  </a:solidFill>
                  <a:latin typeface="+mn-lt"/>
                </a:rPr>
                <a:t>canary</a:t>
              </a:r>
            </a:p>
          </p:txBody>
        </p:sp>
      </p:grpSp>
      <p:grpSp>
        <p:nvGrpSpPr>
          <p:cNvPr id="3" name="Group 20">
            <a:extLst>
              <a:ext uri="{FF2B5EF4-FFF2-40B4-BE49-F238E27FC236}">
                <a16:creationId xmlns:a16="http://schemas.microsoft.com/office/drawing/2014/main" id="{F211168C-38C9-4046-9D59-B57D99ECEDB2}"/>
              </a:ext>
            </a:extLst>
          </p:cNvPr>
          <p:cNvGrpSpPr>
            <a:grpSpLocks/>
          </p:cNvGrpSpPr>
          <p:nvPr/>
        </p:nvGrpSpPr>
        <p:grpSpPr bwMode="auto">
          <a:xfrm>
            <a:off x="1577714" y="4535488"/>
            <a:ext cx="3581400" cy="855663"/>
            <a:chOff x="336" y="3032"/>
            <a:chExt cx="2352" cy="539"/>
          </a:xfrm>
        </p:grpSpPr>
        <p:sp>
          <p:nvSpPr>
            <p:cNvPr id="47125" name="Rectangle 21">
              <a:extLst>
                <a:ext uri="{FF2B5EF4-FFF2-40B4-BE49-F238E27FC236}">
                  <a16:creationId xmlns:a16="http://schemas.microsoft.com/office/drawing/2014/main" id="{04EF610D-39AF-EF45-B936-177AD11F2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139"/>
              <a:ext cx="2352" cy="432"/>
            </a:xfrm>
            <a:prstGeom prst="rect">
              <a:avLst/>
            </a:prstGeom>
            <a:solidFill>
              <a:srgbClr val="FFCCCC"/>
            </a:solidFill>
            <a:ln w="28575" algn="ctr">
              <a:solidFill>
                <a:schemeClr val="tx1"/>
              </a:solidFill>
              <a:miter lim="800000"/>
              <a:headEnd type="none" w="lg" len="lg"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+mn-lt"/>
                </a:rPr>
                <a:t>BadPointer, </a:t>
              </a:r>
              <a:r>
                <a:rPr lang="en-US" altLang="en-US" sz="2000">
                  <a:solidFill>
                    <a:srgbClr val="FF0000"/>
                  </a:solidFill>
                  <a:latin typeface="+mn-lt"/>
                </a:rPr>
                <a:t>attack code</a:t>
              </a:r>
            </a:p>
          </p:txBody>
        </p:sp>
        <p:sp>
          <p:nvSpPr>
            <p:cNvPr id="47126" name="Freeform 22">
              <a:extLst>
                <a:ext uri="{FF2B5EF4-FFF2-40B4-BE49-F238E27FC236}">
                  <a16:creationId xmlns:a16="http://schemas.microsoft.com/office/drawing/2014/main" id="{46762CA3-6628-D24F-ADB7-A7ECCCB56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3032"/>
              <a:ext cx="720" cy="252"/>
            </a:xfrm>
            <a:custGeom>
              <a:avLst/>
              <a:gdLst>
                <a:gd name="T0" fmla="*/ 0 w 958"/>
                <a:gd name="T1" fmla="*/ 192 h 252"/>
                <a:gd name="T2" fmla="*/ 2 w 958"/>
                <a:gd name="T3" fmla="*/ 0 h 252"/>
                <a:gd name="T4" fmla="*/ 2 w 958"/>
                <a:gd name="T5" fmla="*/ 1 h 252"/>
                <a:gd name="T6" fmla="*/ 2 w 958"/>
                <a:gd name="T7" fmla="*/ 252 h 2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8"/>
                <a:gd name="T13" fmla="*/ 0 h 252"/>
                <a:gd name="T14" fmla="*/ 958 w 958"/>
                <a:gd name="T15" fmla="*/ 252 h 2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8" h="252">
                  <a:moveTo>
                    <a:pt x="0" y="192"/>
                  </a:moveTo>
                  <a:lnTo>
                    <a:pt x="2" y="0"/>
                  </a:lnTo>
                  <a:lnTo>
                    <a:pt x="952" y="1"/>
                  </a:lnTo>
                  <a:lnTo>
                    <a:pt x="958" y="25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834DB200-87EC-0847-9A8D-966F09EF42B6}"/>
              </a:ext>
            </a:extLst>
          </p:cNvPr>
          <p:cNvGrpSpPr>
            <a:grpSpLocks/>
          </p:cNvGrpSpPr>
          <p:nvPr/>
        </p:nvGrpSpPr>
        <p:grpSpPr bwMode="auto">
          <a:xfrm>
            <a:off x="4424102" y="4503742"/>
            <a:ext cx="3749678" cy="1539877"/>
            <a:chOff x="2150" y="3012"/>
            <a:chExt cx="2362" cy="970"/>
          </a:xfrm>
        </p:grpSpPr>
        <p:sp>
          <p:nvSpPr>
            <p:cNvPr id="47122" name="Rectangle 24" descr="Large checker board">
              <a:extLst>
                <a:ext uri="{FF2B5EF4-FFF2-40B4-BE49-F238E27FC236}">
                  <a16:creationId xmlns:a16="http://schemas.microsoft.com/office/drawing/2014/main" id="{B095FA28-E688-BE4F-B242-44A178293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3139"/>
              <a:ext cx="528" cy="43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8575" algn="ctr">
              <a:solidFill>
                <a:schemeClr val="tx1"/>
              </a:solidFill>
              <a:miter lim="800000"/>
              <a:headEnd type="none" w="lg" len="lg"/>
              <a:tailEnd type="none" w="lg" len="lg"/>
            </a:ln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+mn-lt"/>
                </a:rPr>
                <a:t>&amp;RET</a:t>
              </a:r>
            </a:p>
          </p:txBody>
        </p:sp>
        <p:sp>
          <p:nvSpPr>
            <p:cNvPr id="47123" name="AutoShape 25">
              <a:extLst>
                <a:ext uri="{FF2B5EF4-FFF2-40B4-BE49-F238E27FC236}">
                  <a16:creationId xmlns:a16="http://schemas.microsoft.com/office/drawing/2014/main" id="{D577AAE1-1220-994E-A317-E4A92F4AC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0" y="3691"/>
              <a:ext cx="1842" cy="291"/>
            </a:xfrm>
            <a:prstGeom prst="wedgeRectCallout">
              <a:avLst>
                <a:gd name="adj1" fmla="val -20898"/>
                <a:gd name="adj2" fmla="val -128824"/>
              </a:avLst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 type="none" w="lg" len="lg"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200" dirty="0">
                  <a:solidFill>
                    <a:schemeClr val="tx1"/>
                  </a:solidFill>
                  <a:latin typeface="+mn-lt"/>
                </a:rPr>
                <a:t>Overwrite the destination of memory copy with the address of saved EIP on the stack</a:t>
              </a:r>
            </a:p>
          </p:txBody>
        </p:sp>
        <p:sp>
          <p:nvSpPr>
            <p:cNvPr id="47124" name="Freeform 26">
              <a:extLst>
                <a:ext uri="{FF2B5EF4-FFF2-40B4-BE49-F238E27FC236}">
                  <a16:creationId xmlns:a16="http://schemas.microsoft.com/office/drawing/2014/main" id="{50D84E3F-2F54-1343-BCAA-2BC068FA7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3012"/>
              <a:ext cx="1632" cy="252"/>
            </a:xfrm>
            <a:custGeom>
              <a:avLst/>
              <a:gdLst>
                <a:gd name="T0" fmla="*/ 0 w 958"/>
                <a:gd name="T1" fmla="*/ 192 h 252"/>
                <a:gd name="T2" fmla="*/ 2147483647 w 958"/>
                <a:gd name="T3" fmla="*/ 0 h 252"/>
                <a:gd name="T4" fmla="*/ 2147483647 w 958"/>
                <a:gd name="T5" fmla="*/ 1 h 252"/>
                <a:gd name="T6" fmla="*/ 2147483647 w 958"/>
                <a:gd name="T7" fmla="*/ 252 h 2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8"/>
                <a:gd name="T13" fmla="*/ 0 h 252"/>
                <a:gd name="T14" fmla="*/ 958 w 958"/>
                <a:gd name="T15" fmla="*/ 252 h 2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8" h="252">
                  <a:moveTo>
                    <a:pt x="0" y="192"/>
                  </a:moveTo>
                  <a:lnTo>
                    <a:pt x="2" y="0"/>
                  </a:lnTo>
                  <a:lnTo>
                    <a:pt x="952" y="1"/>
                  </a:lnTo>
                  <a:lnTo>
                    <a:pt x="958" y="25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63" name="Freeform 29">
            <a:extLst>
              <a:ext uri="{FF2B5EF4-FFF2-40B4-BE49-F238E27FC236}">
                <a16:creationId xmlns:a16="http://schemas.microsoft.com/office/drawing/2014/main" id="{2101DA7C-D577-9645-B577-FFCDF4051ADB}"/>
              </a:ext>
            </a:extLst>
          </p:cNvPr>
          <p:cNvSpPr>
            <a:spLocks/>
          </p:cNvSpPr>
          <p:nvPr/>
        </p:nvSpPr>
        <p:spPr bwMode="auto">
          <a:xfrm>
            <a:off x="3523990" y="5246687"/>
            <a:ext cx="4606925" cy="876300"/>
          </a:xfrm>
          <a:custGeom>
            <a:avLst/>
            <a:gdLst>
              <a:gd name="T0" fmla="*/ 2147483647 w 2902"/>
              <a:gd name="T1" fmla="*/ 0 h 552"/>
              <a:gd name="T2" fmla="*/ 2147483647 w 2902"/>
              <a:gd name="T3" fmla="*/ 2147483647 h 552"/>
              <a:gd name="T4" fmla="*/ 0 w 2902"/>
              <a:gd name="T5" fmla="*/ 2147483647 h 552"/>
              <a:gd name="T6" fmla="*/ 0 w 2902"/>
              <a:gd name="T7" fmla="*/ 0 h 552"/>
              <a:gd name="T8" fmla="*/ 0 60000 65536"/>
              <a:gd name="T9" fmla="*/ 0 60000 65536"/>
              <a:gd name="T10" fmla="*/ 0 60000 65536"/>
              <a:gd name="T11" fmla="*/ 0 60000 65536"/>
              <a:gd name="T12" fmla="*/ 0 w 2902"/>
              <a:gd name="T13" fmla="*/ 0 h 552"/>
              <a:gd name="T14" fmla="*/ 2902 w 2902"/>
              <a:gd name="T15" fmla="*/ 552 h 5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02" h="552">
                <a:moveTo>
                  <a:pt x="2902" y="0"/>
                </a:moveTo>
                <a:lnTo>
                  <a:pt x="2624" y="552"/>
                </a:lnTo>
                <a:lnTo>
                  <a:pt x="0" y="546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FCA36D6-5B10-344D-8246-07C595CF7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785" y="5072278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+mn-lt"/>
              </a:rPr>
              <a:t>ret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7A9729-016F-894A-B64A-407660EC9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715" y="5068075"/>
            <a:ext cx="45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}</a:t>
            </a:r>
          </a:p>
        </p:txBody>
      </p:sp>
      <p:sp>
        <p:nvSpPr>
          <p:cNvPr id="38916" name="Title 3">
            <a:extLst>
              <a:ext uri="{FF2B5EF4-FFF2-40B4-BE49-F238E27FC236}">
                <a16:creationId xmlns:a16="http://schemas.microsoft.com/office/drawing/2014/main" id="{DC66891C-83AE-F94E-B8E6-6DB81623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Unintended </a:t>
            </a:r>
            <a:br>
              <a:rPr lang="en-US" altLang="en-US" dirty="0"/>
            </a:br>
            <a:r>
              <a:rPr lang="en-US" altLang="en-US" dirty="0"/>
              <a:t>Instructions</a:t>
            </a:r>
          </a:p>
        </p:txBody>
      </p:sp>
      <p:sp>
        <p:nvSpPr>
          <p:cNvPr id="38917" name="Rectangle 8">
            <a:extLst>
              <a:ext uri="{FF2B5EF4-FFF2-40B4-BE49-F238E27FC236}">
                <a16:creationId xmlns:a16="http://schemas.microsoft.com/office/drawing/2014/main" id="{24C8DC53-19A0-4949-A4B9-077838144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9910" y="1188491"/>
            <a:ext cx="410690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c7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45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d4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01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00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00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00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f7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c7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07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00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00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00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0f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95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45</a:t>
            </a:r>
          </a:p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1600">
                <a:solidFill>
                  <a:srgbClr val="3366FF"/>
                </a:solidFill>
                <a:latin typeface="+mn-lt"/>
              </a:rPr>
              <a:t>c3</a:t>
            </a:r>
          </a:p>
        </p:txBody>
      </p:sp>
      <p:sp>
        <p:nvSpPr>
          <p:cNvPr id="38918" name="TextBox 10">
            <a:extLst>
              <a:ext uri="{FF2B5EF4-FFF2-40B4-BE49-F238E27FC236}">
                <a16:creationId xmlns:a16="http://schemas.microsoft.com/office/drawing/2014/main" id="{517B169C-33DD-6140-88AD-E514E443E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210" y="2058441"/>
            <a:ext cx="3771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movl $0x00000001, -44(%ebp)</a:t>
            </a:r>
          </a:p>
        </p:txBody>
      </p:sp>
      <p:sp>
        <p:nvSpPr>
          <p:cNvPr id="38919" name="TextBox 11">
            <a:extLst>
              <a:ext uri="{FF2B5EF4-FFF2-40B4-BE49-F238E27FC236}">
                <a16:creationId xmlns:a16="http://schemas.microsoft.com/office/drawing/2014/main" id="{4F8A2643-977B-A74B-A676-77452D28F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6160" y="3912641"/>
            <a:ext cx="3028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test $0x00000007, %edi</a:t>
            </a:r>
          </a:p>
        </p:txBody>
      </p:sp>
      <p:sp>
        <p:nvSpPr>
          <p:cNvPr id="38920" name="TextBox 12">
            <a:extLst>
              <a:ext uri="{FF2B5EF4-FFF2-40B4-BE49-F238E27FC236}">
                <a16:creationId xmlns:a16="http://schemas.microsoft.com/office/drawing/2014/main" id="{22C662C8-A08E-684B-8B76-5B4E75E07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910" y="5379491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+mn-lt"/>
              </a:rPr>
              <a:t>setnzb -61(%ebp)</a:t>
            </a:r>
          </a:p>
        </p:txBody>
      </p:sp>
      <p:pic>
        <p:nvPicPr>
          <p:cNvPr id="38921" name="Picture 25" descr="image-14.pdf">
            <a:extLst>
              <a:ext uri="{FF2B5EF4-FFF2-40B4-BE49-F238E27FC236}">
                <a16:creationId xmlns:a16="http://schemas.microsoft.com/office/drawing/2014/main" id="{3CE9247A-BEDD-264B-9453-7CC42807F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10" y="1328191"/>
            <a:ext cx="3556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Picture 26" descr="image-15.pdf">
            <a:extLst>
              <a:ext uri="{FF2B5EF4-FFF2-40B4-BE49-F238E27FC236}">
                <a16:creationId xmlns:a16="http://schemas.microsoft.com/office/drawing/2014/main" id="{E0DAACC2-1A88-FF40-8FB8-0DAC75192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10" y="3174455"/>
            <a:ext cx="355600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27" descr="image-16.pdf">
            <a:extLst>
              <a:ext uri="{FF2B5EF4-FFF2-40B4-BE49-F238E27FC236}">
                <a16:creationId xmlns:a16="http://schemas.microsoft.com/office/drawing/2014/main" id="{279AD7F9-5677-5843-A60D-9B15644B8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10" y="5138191"/>
            <a:ext cx="35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F304DD-4174-9746-8EF4-05BFD6CAF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460" y="2280691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>
                <a:solidFill>
                  <a:srgbClr val="660066"/>
                </a:solidFill>
                <a:latin typeface="+mn-lt"/>
              </a:rPr>
              <a:t>add %dh, %bh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86997-8431-1E49-968F-B78E7BB72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460" y="3454014"/>
            <a:ext cx="3352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 err="1">
                <a:solidFill>
                  <a:srgbClr val="660066"/>
                </a:solidFill>
                <a:latin typeface="+mn-lt"/>
              </a:rPr>
              <a:t>movl</a:t>
            </a:r>
            <a:r>
              <a:rPr lang="en-US" altLang="en-US" sz="2000" dirty="0">
                <a:solidFill>
                  <a:srgbClr val="660066"/>
                </a:solidFill>
                <a:latin typeface="+mn-lt"/>
              </a:rPr>
              <a:t> $0x0F000000, (%</a:t>
            </a:r>
            <a:r>
              <a:rPr lang="en-US" altLang="en-US" sz="2000" dirty="0" err="1">
                <a:solidFill>
                  <a:srgbClr val="660066"/>
                </a:solidFill>
                <a:latin typeface="+mn-lt"/>
              </a:rPr>
              <a:t>edi</a:t>
            </a:r>
            <a:r>
              <a:rPr lang="en-US" altLang="en-US" sz="2000" dirty="0">
                <a:solidFill>
                  <a:srgbClr val="660066"/>
                </a:solidFill>
                <a:latin typeface="+mn-lt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6AACE-9897-5A48-B6A3-8B60EF2CD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785" y="4486623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 err="1">
                <a:solidFill>
                  <a:srgbClr val="660066"/>
                </a:solidFill>
                <a:latin typeface="+mn-lt"/>
              </a:rPr>
              <a:t>xchg</a:t>
            </a:r>
            <a:r>
              <a:rPr lang="en-US" altLang="en-US" sz="2000" dirty="0">
                <a:solidFill>
                  <a:srgbClr val="660066"/>
                </a:solidFill>
                <a:latin typeface="+mn-lt"/>
              </a:rPr>
              <a:t> %</a:t>
            </a:r>
            <a:r>
              <a:rPr lang="en-US" altLang="en-US" sz="2000" dirty="0" err="1">
                <a:solidFill>
                  <a:srgbClr val="660066"/>
                </a:solidFill>
                <a:latin typeface="+mn-lt"/>
              </a:rPr>
              <a:t>ebp</a:t>
            </a:r>
            <a:r>
              <a:rPr lang="en-US" altLang="en-US" sz="2000" dirty="0">
                <a:solidFill>
                  <a:srgbClr val="660066"/>
                </a:solidFill>
                <a:latin typeface="+mn-lt"/>
              </a:rPr>
              <a:t>, %</a:t>
            </a:r>
            <a:r>
              <a:rPr lang="en-US" altLang="en-US" sz="2000" dirty="0" err="1">
                <a:solidFill>
                  <a:srgbClr val="660066"/>
                </a:solidFill>
                <a:latin typeface="+mn-lt"/>
              </a:rPr>
              <a:t>eax</a:t>
            </a:r>
            <a:endParaRPr lang="en-US" altLang="en-US" sz="2000" dirty="0">
              <a:solidFill>
                <a:srgbClr val="660066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D3C31-50D7-864D-8A1F-EDFCE0555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6302" y="4794064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 err="1">
                <a:solidFill>
                  <a:srgbClr val="660066"/>
                </a:solidFill>
                <a:latin typeface="+mn-lt"/>
              </a:rPr>
              <a:t>inc</a:t>
            </a:r>
            <a:r>
              <a:rPr lang="en-US" altLang="en-US" sz="2000" dirty="0">
                <a:solidFill>
                  <a:srgbClr val="660066"/>
                </a:solidFill>
                <a:latin typeface="+mn-lt"/>
              </a:rPr>
              <a:t> %</a:t>
            </a:r>
            <a:r>
              <a:rPr lang="en-US" altLang="en-US" sz="2000" dirty="0" err="1">
                <a:solidFill>
                  <a:srgbClr val="660066"/>
                </a:solidFill>
                <a:latin typeface="+mn-lt"/>
              </a:rPr>
              <a:t>ebp</a:t>
            </a:r>
            <a:endParaRPr lang="en-US" altLang="en-US" sz="2000" dirty="0">
              <a:solidFill>
                <a:srgbClr val="660066"/>
              </a:solidFill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7B0FE1-AFB2-E749-8965-032BAB6F0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715" y="4794064"/>
            <a:ext cx="45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}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3BDE3D-D1CF-6A44-B135-6C7D9A9A2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715" y="4520053"/>
            <a:ext cx="45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+mn-lt"/>
              </a:rPr>
              <a:t>}</a:t>
            </a:r>
          </a:p>
        </p:txBody>
      </p:sp>
      <p:pic>
        <p:nvPicPr>
          <p:cNvPr id="33" name="Picture 32" descr="image-19.pdf">
            <a:extLst>
              <a:ext uri="{FF2B5EF4-FFF2-40B4-BE49-F238E27FC236}">
                <a16:creationId xmlns:a16="http://schemas.microsoft.com/office/drawing/2014/main" id="{125EBD89-A7F6-CB46-8B90-970D63378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998" y="2788690"/>
            <a:ext cx="368300" cy="182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image-22.pdf">
            <a:extLst>
              <a:ext uri="{FF2B5EF4-FFF2-40B4-BE49-F238E27FC236}">
                <a16:creationId xmlns:a16="http://schemas.microsoft.com/office/drawing/2014/main" id="{6D183F79-8353-634F-A708-E472A7128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10" y="2255291"/>
            <a:ext cx="2413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3" name="TextBox 33">
            <a:extLst>
              <a:ext uri="{FF2B5EF4-FFF2-40B4-BE49-F238E27FC236}">
                <a16:creationId xmlns:a16="http://schemas.microsoft.com/office/drawing/2014/main" id="{63DAD6F1-B11E-E040-896A-B58E431F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9213" y="471833"/>
            <a:ext cx="3283271" cy="40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 algn="l">
              <a:buClr>
                <a:srgbClr val="008080"/>
              </a:buClr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+mn-lt"/>
              </a:rPr>
              <a:t>Actual code from </a:t>
            </a:r>
            <a:r>
              <a:rPr lang="en-US" altLang="en-US" sz="2000" i="1" dirty="0" err="1">
                <a:solidFill>
                  <a:srgbClr val="000000"/>
                </a:solidFill>
                <a:latin typeface="+mn-lt"/>
              </a:rPr>
              <a:t>ecb_crypt</a:t>
            </a:r>
            <a:r>
              <a:rPr lang="en-US" altLang="en-US" sz="2000" i="1" dirty="0">
                <a:solidFill>
                  <a:srgbClr val="000000"/>
                </a:solidFill>
                <a:latin typeface="+mn-lt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AAD94-AF28-DB40-8BC0-D35BCE55EE6F}"/>
              </a:ext>
            </a:extLst>
          </p:cNvPr>
          <p:cNvSpPr txBox="1"/>
          <p:nvPr/>
        </p:nvSpPr>
        <p:spPr>
          <a:xfrm>
            <a:off x="491320" y="4466202"/>
            <a:ext cx="3296789" cy="1200329"/>
          </a:xfrm>
          <a:prstGeom prst="rect">
            <a:avLst/>
          </a:prstGeom>
          <a:solidFill>
            <a:srgbClr val="CCECFF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On x86, can jump into the middle of an instruction. If the following bytes are valid opcodes, processor will execute!</a:t>
            </a:r>
          </a:p>
        </p:txBody>
      </p:sp>
    </p:spTree>
    <p:extLst>
      <p:ext uri="{BB962C8B-B14F-4D97-AF65-F5344CB8AC3E}">
        <p14:creationId xmlns:p14="http://schemas.microsoft.com/office/powerpoint/2010/main" val="880785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/>
      <p:bldP spid="14" grpId="0"/>
      <p:bldP spid="15" grpId="0"/>
      <p:bldP spid="16" grpId="0"/>
      <p:bldP spid="17" grpId="0"/>
      <p:bldP spid="31" grpId="0"/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9938" name="Title 3">
            <a:extLst>
              <a:ext uri="{FF2B5EF4-FFF2-40B4-BE49-F238E27FC236}">
                <a16:creationId xmlns:a16="http://schemas.microsoft.com/office/drawing/2014/main" id="{9052B817-A686-4340-8E8E-8D5E80D2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/>
              <a:t>The Joy of x86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39941" name="Content Placeholder 4">
            <a:extLst>
              <a:ext uri="{FF2B5EF4-FFF2-40B4-BE49-F238E27FC236}">
                <a16:creationId xmlns:a16="http://schemas.microsoft.com/office/drawing/2014/main" id="{92D371EE-E943-448D-AEAB-826CFC9951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89950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5542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>
            <a:extLst>
              <a:ext uri="{FF2B5EF4-FFF2-40B4-BE49-F238E27FC236}">
                <a16:creationId xmlns:a16="http://schemas.microsoft.com/office/drawing/2014/main" id="{D8611F18-D8E7-F841-BED7-3A1FFD6B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SPARC: The Un-x86</a:t>
            </a:r>
          </a:p>
        </p:txBody>
      </p:sp>
      <p:sp>
        <p:nvSpPr>
          <p:cNvPr id="40963" name="Content Placeholder 4">
            <a:extLst>
              <a:ext uri="{FF2B5EF4-FFF2-40B4-BE49-F238E27FC236}">
                <a16:creationId xmlns:a16="http://schemas.microsoft.com/office/drawing/2014/main" id="{628B69F6-C7FA-1B41-8C36-04054A1C2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5029200" cy="3749040"/>
          </a:xfrm>
        </p:spPr>
        <p:txBody>
          <a:bodyPr/>
          <a:lstStyle/>
          <a:p>
            <a:r>
              <a:rPr lang="en-US" altLang="en-US" dirty="0"/>
              <a:t>Load-store RISC machine</a:t>
            </a:r>
          </a:p>
          <a:p>
            <a:pPr lvl="1"/>
            <a:r>
              <a:rPr lang="en-US" altLang="en-US" dirty="0"/>
              <a:t>Only a few special instructions access memory</a:t>
            </a:r>
          </a:p>
          <a:p>
            <a:r>
              <a:rPr lang="en-US" altLang="en-US" dirty="0"/>
              <a:t>Register-rich</a:t>
            </a:r>
          </a:p>
          <a:p>
            <a:pPr lvl="1"/>
            <a:r>
              <a:rPr lang="en-US" altLang="en-US" dirty="0"/>
              <a:t>128 registers; 32 available to any given function</a:t>
            </a:r>
          </a:p>
          <a:p>
            <a:r>
              <a:rPr lang="en-US" altLang="en-US" dirty="0"/>
              <a:t>All instructions 32 bits long; alignment enforced</a:t>
            </a:r>
          </a:p>
          <a:p>
            <a:pPr lvl="1"/>
            <a:r>
              <a:rPr lang="en-US" altLang="en-US" dirty="0"/>
              <a:t>No unintended instructions</a:t>
            </a:r>
          </a:p>
          <a:p>
            <a:r>
              <a:rPr lang="en-US" altLang="en-US" dirty="0"/>
              <a:t>Highly structured calling convention</a:t>
            </a:r>
          </a:p>
          <a:p>
            <a:pPr lvl="1"/>
            <a:r>
              <a:rPr lang="en-US" altLang="en-US" dirty="0"/>
              <a:t>Register windows</a:t>
            </a:r>
          </a:p>
          <a:p>
            <a:pPr lvl="1"/>
            <a:r>
              <a:rPr lang="en-US" altLang="en-US" dirty="0"/>
              <a:t>Stack frames have specific format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92D193-06A8-704F-9AF3-17DFBE350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224437" cy="3749040"/>
          </a:xfrm>
        </p:spPr>
        <p:txBody>
          <a:bodyPr/>
          <a:lstStyle/>
          <a:p>
            <a:r>
              <a:rPr lang="en-US" altLang="en-US" dirty="0"/>
              <a:t>Use instruction sequences that are </a:t>
            </a:r>
            <a:r>
              <a:rPr lang="en-US" altLang="en-US" u="sng" dirty="0"/>
              <a:t>suffixes</a:t>
            </a:r>
            <a:r>
              <a:rPr lang="en-US" altLang="en-US" i="1" dirty="0"/>
              <a:t> </a:t>
            </a:r>
            <a:r>
              <a:rPr lang="en-US" altLang="en-US" dirty="0"/>
              <a:t>of real functions</a:t>
            </a:r>
          </a:p>
          <a:p>
            <a:r>
              <a:rPr lang="en-US" altLang="en-US" dirty="0"/>
              <a:t>Dataflow within a gadget</a:t>
            </a:r>
          </a:p>
          <a:p>
            <a:pPr lvl="1"/>
            <a:r>
              <a:rPr lang="en-US" altLang="en-US" dirty="0"/>
              <a:t>Structured dataflow to dovetail with calling convention</a:t>
            </a:r>
          </a:p>
          <a:p>
            <a:r>
              <a:rPr lang="en-US" altLang="en-US" dirty="0"/>
              <a:t>Dataflow between gadgets</a:t>
            </a:r>
          </a:p>
          <a:p>
            <a:pPr lvl="1"/>
            <a:r>
              <a:rPr lang="en-US" altLang="en-US" dirty="0"/>
              <a:t>Each gadget is memory-memory</a:t>
            </a:r>
          </a:p>
          <a:p>
            <a:r>
              <a:rPr lang="en-US" altLang="en-US" dirty="0"/>
              <a:t>Turing-complete computation!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BD3A9-71AE-9E43-BA32-1B80DD7D431A}"/>
              </a:ext>
            </a:extLst>
          </p:cNvPr>
          <p:cNvSpPr txBox="1"/>
          <p:nvPr/>
        </p:nvSpPr>
        <p:spPr>
          <a:xfrm>
            <a:off x="6655103" y="1552529"/>
            <a:ext cx="2026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ROP on SPARC</a:t>
            </a:r>
          </a:p>
        </p:txBody>
      </p:sp>
    </p:spTree>
    <p:extLst>
      <p:ext uri="{BB962C8B-B14F-4D97-AF65-F5344CB8AC3E}">
        <p14:creationId xmlns:p14="http://schemas.microsoft.com/office/powerpoint/2010/main" val="211613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698" y="3260683"/>
            <a:ext cx="6364893" cy="1988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Observation: </a:t>
            </a:r>
            <a:r>
              <a:rPr lang="en-US" sz="2400" dirty="0">
                <a:solidFill>
                  <a:srgbClr val="C00000"/>
                </a:solidFill>
              </a:rPr>
              <a:t>abnormal execution sequence violates LIFO call-return order</a:t>
            </a:r>
          </a:p>
          <a:p>
            <a:pPr marL="0" indent="0">
              <a:buNone/>
            </a:pPr>
            <a:r>
              <a:rPr lang="en-US" sz="2400" dirty="0"/>
              <a:t>Defense: before a system call, check that every prior ret is not abnormal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33947" y="1981199"/>
            <a:ext cx="978473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pop </a:t>
            </a:r>
            <a:r>
              <a:rPr lang="en-US" sz="2000" dirty="0" err="1"/>
              <a:t>rdi</a:t>
            </a:r>
            <a:endParaRPr lang="en-US" sz="2000" dirty="0"/>
          </a:p>
          <a:p>
            <a:r>
              <a:rPr lang="en-US" sz="2000" dirty="0"/>
              <a:t>ret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24072" y="1981199"/>
            <a:ext cx="952505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pop </a:t>
            </a:r>
            <a:r>
              <a:rPr lang="en-US" sz="2000" dirty="0" err="1"/>
              <a:t>rsi</a:t>
            </a:r>
            <a:endParaRPr lang="en-US" sz="2000" dirty="0"/>
          </a:p>
          <a:p>
            <a:r>
              <a:rPr lang="en-US" sz="2000" dirty="0"/>
              <a:t>ret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9507" y="1981199"/>
            <a:ext cx="103630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pop </a:t>
            </a:r>
            <a:r>
              <a:rPr lang="en-US" sz="2000" dirty="0" err="1"/>
              <a:t>rax</a:t>
            </a:r>
            <a:endParaRPr lang="en-US" sz="2000" dirty="0"/>
          </a:p>
          <a:p>
            <a:r>
              <a:rPr lang="en-US" sz="2000" dirty="0"/>
              <a:t>ret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2" y="1981199"/>
            <a:ext cx="84670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/>
              <a:t>syscall</a:t>
            </a:r>
            <a:endParaRPr lang="en-US" sz="2000" dirty="0"/>
          </a:p>
          <a:p>
            <a:r>
              <a:rPr lang="en-US" sz="2000" dirty="0"/>
              <a:t>ret</a:t>
            </a:r>
          </a:p>
        </p:txBody>
      </p:sp>
      <p:sp>
        <p:nvSpPr>
          <p:cNvPr id="12" name="Freeform 11"/>
          <p:cNvSpPr/>
          <p:nvPr/>
        </p:nvSpPr>
        <p:spPr>
          <a:xfrm>
            <a:off x="2882900" y="2178050"/>
            <a:ext cx="641170" cy="368300"/>
          </a:xfrm>
          <a:custGeom>
            <a:avLst/>
            <a:gdLst>
              <a:gd name="connsiteX0" fmla="*/ 0 w 558800"/>
              <a:gd name="connsiteY0" fmla="*/ 228809 h 228809"/>
              <a:gd name="connsiteX1" fmla="*/ 279400 w 558800"/>
              <a:gd name="connsiteY1" fmla="*/ 178009 h 228809"/>
              <a:gd name="connsiteX2" fmla="*/ 368300 w 558800"/>
              <a:gd name="connsiteY2" fmla="*/ 25609 h 228809"/>
              <a:gd name="connsiteX3" fmla="*/ 558800 w 558800"/>
              <a:gd name="connsiteY3" fmla="*/ 209 h 228809"/>
              <a:gd name="connsiteX4" fmla="*/ 558800 w 558800"/>
              <a:gd name="connsiteY4" fmla="*/ 209 h 228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228809">
                <a:moveTo>
                  <a:pt x="0" y="228809"/>
                </a:moveTo>
                <a:cubicBezTo>
                  <a:pt x="109008" y="220342"/>
                  <a:pt x="218017" y="211876"/>
                  <a:pt x="279400" y="178009"/>
                </a:cubicBezTo>
                <a:cubicBezTo>
                  <a:pt x="340783" y="144142"/>
                  <a:pt x="321733" y="55242"/>
                  <a:pt x="368300" y="25609"/>
                </a:cubicBezTo>
                <a:cubicBezTo>
                  <a:pt x="414867" y="-4024"/>
                  <a:pt x="558800" y="209"/>
                  <a:pt x="558800" y="209"/>
                </a:cubicBezTo>
                <a:lnTo>
                  <a:pt x="558800" y="209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419600" y="2133599"/>
            <a:ext cx="641170" cy="368300"/>
          </a:xfrm>
          <a:custGeom>
            <a:avLst/>
            <a:gdLst>
              <a:gd name="connsiteX0" fmla="*/ 0 w 558800"/>
              <a:gd name="connsiteY0" fmla="*/ 228809 h 228809"/>
              <a:gd name="connsiteX1" fmla="*/ 279400 w 558800"/>
              <a:gd name="connsiteY1" fmla="*/ 178009 h 228809"/>
              <a:gd name="connsiteX2" fmla="*/ 368300 w 558800"/>
              <a:gd name="connsiteY2" fmla="*/ 25609 h 228809"/>
              <a:gd name="connsiteX3" fmla="*/ 558800 w 558800"/>
              <a:gd name="connsiteY3" fmla="*/ 209 h 228809"/>
              <a:gd name="connsiteX4" fmla="*/ 558800 w 558800"/>
              <a:gd name="connsiteY4" fmla="*/ 209 h 228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228809">
                <a:moveTo>
                  <a:pt x="0" y="228809"/>
                </a:moveTo>
                <a:cubicBezTo>
                  <a:pt x="109008" y="220342"/>
                  <a:pt x="218017" y="211876"/>
                  <a:pt x="279400" y="178009"/>
                </a:cubicBezTo>
                <a:cubicBezTo>
                  <a:pt x="340783" y="144142"/>
                  <a:pt x="321733" y="55242"/>
                  <a:pt x="368300" y="25609"/>
                </a:cubicBezTo>
                <a:cubicBezTo>
                  <a:pt x="414867" y="-4024"/>
                  <a:pt x="558800" y="209"/>
                  <a:pt x="558800" y="209"/>
                </a:cubicBezTo>
                <a:lnTo>
                  <a:pt x="558800" y="209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019800" y="2146299"/>
            <a:ext cx="641170" cy="368300"/>
          </a:xfrm>
          <a:custGeom>
            <a:avLst/>
            <a:gdLst>
              <a:gd name="connsiteX0" fmla="*/ 0 w 558800"/>
              <a:gd name="connsiteY0" fmla="*/ 228809 h 228809"/>
              <a:gd name="connsiteX1" fmla="*/ 279400 w 558800"/>
              <a:gd name="connsiteY1" fmla="*/ 178009 h 228809"/>
              <a:gd name="connsiteX2" fmla="*/ 368300 w 558800"/>
              <a:gd name="connsiteY2" fmla="*/ 25609 h 228809"/>
              <a:gd name="connsiteX3" fmla="*/ 558800 w 558800"/>
              <a:gd name="connsiteY3" fmla="*/ 209 h 228809"/>
              <a:gd name="connsiteX4" fmla="*/ 558800 w 558800"/>
              <a:gd name="connsiteY4" fmla="*/ 209 h 228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228809">
                <a:moveTo>
                  <a:pt x="0" y="228809"/>
                </a:moveTo>
                <a:cubicBezTo>
                  <a:pt x="109008" y="220342"/>
                  <a:pt x="218017" y="211876"/>
                  <a:pt x="279400" y="178009"/>
                </a:cubicBezTo>
                <a:cubicBezTo>
                  <a:pt x="340783" y="144142"/>
                  <a:pt x="321733" y="55242"/>
                  <a:pt x="368300" y="25609"/>
                </a:cubicBezTo>
                <a:cubicBezTo>
                  <a:pt x="414867" y="-4024"/>
                  <a:pt x="558800" y="209"/>
                  <a:pt x="558800" y="209"/>
                </a:cubicBezTo>
                <a:lnTo>
                  <a:pt x="558800" y="209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549742" y="2178050"/>
            <a:ext cx="1518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9067800" y="1866899"/>
            <a:ext cx="1066800" cy="8221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kernel</a:t>
            </a:r>
          </a:p>
        </p:txBody>
      </p:sp>
      <p:sp>
        <p:nvSpPr>
          <p:cNvPr id="22" name="Rounded Rectangle 21"/>
          <p:cNvSpPr/>
          <p:nvPr/>
        </p:nvSpPr>
        <p:spPr>
          <a:xfrm rot="5400000">
            <a:off x="7784283" y="2105027"/>
            <a:ext cx="1219200" cy="51435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kBouncer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75848F-B924-CE49-907A-4B5BA100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kBouncer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1CE2EF-40D8-F047-AF19-8183ADF9CDC5}"/>
              </a:ext>
            </a:extLst>
          </p:cNvPr>
          <p:cNvSpPr/>
          <p:nvPr/>
        </p:nvSpPr>
        <p:spPr>
          <a:xfrm>
            <a:off x="8308771" y="620508"/>
            <a:ext cx="3231989" cy="707886"/>
          </a:xfrm>
          <a:prstGeom prst="rect">
            <a:avLst/>
          </a:prstGeom>
          <a:solidFill>
            <a:srgbClr val="FFFD78"/>
          </a:solidFill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dirty="0"/>
              <a:t>winner of the 2012 Microsoft </a:t>
            </a:r>
            <a:r>
              <a:rPr lang="en-US" sz="2000" dirty="0" err="1"/>
              <a:t>BlueHat</a:t>
            </a:r>
            <a:r>
              <a:rPr lang="en-US" sz="2000" dirty="0"/>
              <a:t> Prize ($200K)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0ED1D-09CD-A84C-9CC1-CBD25303A4A0}"/>
              </a:ext>
            </a:extLst>
          </p:cNvPr>
          <p:cNvSpPr txBox="1"/>
          <p:nvPr/>
        </p:nvSpPr>
        <p:spPr>
          <a:xfrm>
            <a:off x="8136707" y="3604142"/>
            <a:ext cx="32319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ret</a:t>
            </a:r>
            <a:r>
              <a:rPr lang="en-US" sz="2000" dirty="0"/>
              <a:t> returns to an address that does not follow a </a:t>
            </a:r>
            <a:r>
              <a:rPr lang="en-US" sz="2000" b="1" dirty="0"/>
              <a:t>call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F2DA4D-AC39-4149-81A5-F1D627552CD3}"/>
              </a:ext>
            </a:extLst>
          </p:cNvPr>
          <p:cNvGrpSpPr/>
          <p:nvPr/>
        </p:nvGrpSpPr>
        <p:grpSpPr>
          <a:xfrm>
            <a:off x="7301934" y="3732568"/>
            <a:ext cx="571680" cy="334080"/>
            <a:chOff x="7301934" y="3596088"/>
            <a:chExt cx="57168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55A00F-3956-D944-8AF2-509F4ED10131}"/>
                    </a:ext>
                  </a:extLst>
                </p14:cNvPr>
                <p14:cNvContentPartPr/>
                <p14:nvPr/>
              </p14:nvContentPartPr>
              <p14:xfrm>
                <a:off x="7334334" y="3714528"/>
                <a:ext cx="539280" cy="72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55A00F-3956-D944-8AF2-509F4ED1013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98334" y="3678528"/>
                  <a:ext cx="610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9239BA-2D72-6943-9BC4-2F1A26D6827D}"/>
                    </a:ext>
                  </a:extLst>
                </p14:cNvPr>
                <p14:cNvContentPartPr/>
                <p14:nvPr/>
              </p14:nvContentPartPr>
              <p14:xfrm>
                <a:off x="7304094" y="3596088"/>
                <a:ext cx="185040" cy="9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9239BA-2D72-6943-9BC4-2F1A26D682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68094" y="3560448"/>
                  <a:ext cx="256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24AE5D4-1627-2D44-8414-9AB7C43543D4}"/>
                    </a:ext>
                  </a:extLst>
                </p14:cNvPr>
                <p14:cNvContentPartPr/>
                <p14:nvPr/>
              </p14:nvContentPartPr>
              <p14:xfrm>
                <a:off x="7301934" y="3715968"/>
                <a:ext cx="111240" cy="214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24AE5D4-1627-2D44-8414-9AB7C43543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65934" y="3679968"/>
                  <a:ext cx="182880" cy="285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691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698" y="3260683"/>
            <a:ext cx="9496852" cy="29768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Intel’s </a:t>
            </a:r>
            <a:r>
              <a:rPr lang="en-US" sz="2400" b="1" dirty="0"/>
              <a:t>Last Branch Recording </a:t>
            </a:r>
            <a:r>
              <a:rPr lang="en-US" sz="2400" dirty="0"/>
              <a:t>(LBR):  </a:t>
            </a:r>
          </a:p>
          <a:p>
            <a:r>
              <a:rPr lang="en-US" sz="2000" dirty="0"/>
              <a:t>Stores 16 last executed branches in a set of on-chip registers (MSR)</a:t>
            </a:r>
          </a:p>
          <a:p>
            <a:r>
              <a:rPr lang="en-US" sz="2000" dirty="0"/>
              <a:t>Can read using </a:t>
            </a:r>
            <a:r>
              <a:rPr lang="en-US" sz="2000" b="1" dirty="0" err="1"/>
              <a:t>rdmsr</a:t>
            </a:r>
            <a:r>
              <a:rPr lang="en-US" sz="2000" b="1" dirty="0"/>
              <a:t> </a:t>
            </a:r>
            <a:r>
              <a:rPr lang="en-US" sz="2000" dirty="0"/>
              <a:t>instruction from privileged mode </a:t>
            </a:r>
          </a:p>
          <a:p>
            <a:pPr marL="0" indent="0">
              <a:spcBef>
                <a:spcPts val="1776"/>
              </a:spcBef>
              <a:buNone/>
            </a:pPr>
            <a:r>
              <a:rPr lang="en-US" sz="2400" dirty="0" err="1"/>
              <a:t>kBouncer</a:t>
            </a:r>
            <a:r>
              <a:rPr lang="en-US" sz="2400" dirty="0"/>
              <a:t>:  before entering kernel, verify that last 16 </a:t>
            </a:r>
            <a:r>
              <a:rPr lang="en-US" sz="2400" b="1" dirty="0" err="1"/>
              <a:t>ret</a:t>
            </a:r>
            <a:r>
              <a:rPr lang="en-US" sz="2400" dirty="0" err="1"/>
              <a:t>’s</a:t>
            </a:r>
            <a:r>
              <a:rPr lang="en-US" sz="2400" dirty="0"/>
              <a:t> are normal</a:t>
            </a:r>
          </a:p>
          <a:p>
            <a:r>
              <a:rPr lang="en-US" sz="2000" dirty="0"/>
              <a:t>Requires no application code changes, minimal overhead</a:t>
            </a:r>
          </a:p>
          <a:p>
            <a:r>
              <a:rPr lang="en-US" sz="2000" dirty="0"/>
              <a:t>Limitations: attacker can ensure 16 calls prior to </a:t>
            </a:r>
            <a:r>
              <a:rPr lang="en-US" sz="2000" dirty="0" err="1"/>
              <a:t>syscall</a:t>
            </a:r>
            <a:r>
              <a:rPr lang="en-US" sz="2000" dirty="0"/>
              <a:t> are valid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33947" y="1981199"/>
            <a:ext cx="978473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pop </a:t>
            </a:r>
            <a:r>
              <a:rPr lang="en-US" sz="2000" dirty="0" err="1"/>
              <a:t>rdi</a:t>
            </a:r>
            <a:endParaRPr lang="en-US" sz="2000" dirty="0"/>
          </a:p>
          <a:p>
            <a:r>
              <a:rPr lang="en-US" sz="2000" dirty="0"/>
              <a:t>ret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24072" y="1981199"/>
            <a:ext cx="952505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pop </a:t>
            </a:r>
            <a:r>
              <a:rPr lang="en-US" sz="2000" dirty="0" err="1"/>
              <a:t>rsi</a:t>
            </a:r>
            <a:endParaRPr lang="en-US" sz="2000" dirty="0"/>
          </a:p>
          <a:p>
            <a:r>
              <a:rPr lang="en-US" sz="2000" dirty="0"/>
              <a:t>ret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9507" y="1981199"/>
            <a:ext cx="103630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pop </a:t>
            </a:r>
            <a:r>
              <a:rPr lang="en-US" sz="2000" dirty="0" err="1"/>
              <a:t>rax</a:t>
            </a:r>
            <a:endParaRPr lang="en-US" sz="2000" dirty="0"/>
          </a:p>
          <a:p>
            <a:r>
              <a:rPr lang="en-US" sz="2000" dirty="0"/>
              <a:t>ret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2" y="1981199"/>
            <a:ext cx="84670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/>
              <a:t>syscall</a:t>
            </a:r>
            <a:endParaRPr lang="en-US" sz="2000" dirty="0"/>
          </a:p>
          <a:p>
            <a:r>
              <a:rPr lang="en-US" sz="2000" dirty="0"/>
              <a:t>ret</a:t>
            </a:r>
          </a:p>
        </p:txBody>
      </p:sp>
      <p:sp>
        <p:nvSpPr>
          <p:cNvPr id="12" name="Freeform 11"/>
          <p:cNvSpPr/>
          <p:nvPr/>
        </p:nvSpPr>
        <p:spPr>
          <a:xfrm>
            <a:off x="2882900" y="2178050"/>
            <a:ext cx="641170" cy="368300"/>
          </a:xfrm>
          <a:custGeom>
            <a:avLst/>
            <a:gdLst>
              <a:gd name="connsiteX0" fmla="*/ 0 w 558800"/>
              <a:gd name="connsiteY0" fmla="*/ 228809 h 228809"/>
              <a:gd name="connsiteX1" fmla="*/ 279400 w 558800"/>
              <a:gd name="connsiteY1" fmla="*/ 178009 h 228809"/>
              <a:gd name="connsiteX2" fmla="*/ 368300 w 558800"/>
              <a:gd name="connsiteY2" fmla="*/ 25609 h 228809"/>
              <a:gd name="connsiteX3" fmla="*/ 558800 w 558800"/>
              <a:gd name="connsiteY3" fmla="*/ 209 h 228809"/>
              <a:gd name="connsiteX4" fmla="*/ 558800 w 558800"/>
              <a:gd name="connsiteY4" fmla="*/ 209 h 228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228809">
                <a:moveTo>
                  <a:pt x="0" y="228809"/>
                </a:moveTo>
                <a:cubicBezTo>
                  <a:pt x="109008" y="220342"/>
                  <a:pt x="218017" y="211876"/>
                  <a:pt x="279400" y="178009"/>
                </a:cubicBezTo>
                <a:cubicBezTo>
                  <a:pt x="340783" y="144142"/>
                  <a:pt x="321733" y="55242"/>
                  <a:pt x="368300" y="25609"/>
                </a:cubicBezTo>
                <a:cubicBezTo>
                  <a:pt x="414867" y="-4024"/>
                  <a:pt x="558800" y="209"/>
                  <a:pt x="558800" y="209"/>
                </a:cubicBezTo>
                <a:lnTo>
                  <a:pt x="558800" y="209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419600" y="2133599"/>
            <a:ext cx="641170" cy="368300"/>
          </a:xfrm>
          <a:custGeom>
            <a:avLst/>
            <a:gdLst>
              <a:gd name="connsiteX0" fmla="*/ 0 w 558800"/>
              <a:gd name="connsiteY0" fmla="*/ 228809 h 228809"/>
              <a:gd name="connsiteX1" fmla="*/ 279400 w 558800"/>
              <a:gd name="connsiteY1" fmla="*/ 178009 h 228809"/>
              <a:gd name="connsiteX2" fmla="*/ 368300 w 558800"/>
              <a:gd name="connsiteY2" fmla="*/ 25609 h 228809"/>
              <a:gd name="connsiteX3" fmla="*/ 558800 w 558800"/>
              <a:gd name="connsiteY3" fmla="*/ 209 h 228809"/>
              <a:gd name="connsiteX4" fmla="*/ 558800 w 558800"/>
              <a:gd name="connsiteY4" fmla="*/ 209 h 228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228809">
                <a:moveTo>
                  <a:pt x="0" y="228809"/>
                </a:moveTo>
                <a:cubicBezTo>
                  <a:pt x="109008" y="220342"/>
                  <a:pt x="218017" y="211876"/>
                  <a:pt x="279400" y="178009"/>
                </a:cubicBezTo>
                <a:cubicBezTo>
                  <a:pt x="340783" y="144142"/>
                  <a:pt x="321733" y="55242"/>
                  <a:pt x="368300" y="25609"/>
                </a:cubicBezTo>
                <a:cubicBezTo>
                  <a:pt x="414867" y="-4024"/>
                  <a:pt x="558800" y="209"/>
                  <a:pt x="558800" y="209"/>
                </a:cubicBezTo>
                <a:lnTo>
                  <a:pt x="558800" y="209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019800" y="2146299"/>
            <a:ext cx="641170" cy="368300"/>
          </a:xfrm>
          <a:custGeom>
            <a:avLst/>
            <a:gdLst>
              <a:gd name="connsiteX0" fmla="*/ 0 w 558800"/>
              <a:gd name="connsiteY0" fmla="*/ 228809 h 228809"/>
              <a:gd name="connsiteX1" fmla="*/ 279400 w 558800"/>
              <a:gd name="connsiteY1" fmla="*/ 178009 h 228809"/>
              <a:gd name="connsiteX2" fmla="*/ 368300 w 558800"/>
              <a:gd name="connsiteY2" fmla="*/ 25609 h 228809"/>
              <a:gd name="connsiteX3" fmla="*/ 558800 w 558800"/>
              <a:gd name="connsiteY3" fmla="*/ 209 h 228809"/>
              <a:gd name="connsiteX4" fmla="*/ 558800 w 558800"/>
              <a:gd name="connsiteY4" fmla="*/ 209 h 228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228809">
                <a:moveTo>
                  <a:pt x="0" y="228809"/>
                </a:moveTo>
                <a:cubicBezTo>
                  <a:pt x="109008" y="220342"/>
                  <a:pt x="218017" y="211876"/>
                  <a:pt x="279400" y="178009"/>
                </a:cubicBezTo>
                <a:cubicBezTo>
                  <a:pt x="340783" y="144142"/>
                  <a:pt x="321733" y="55242"/>
                  <a:pt x="368300" y="25609"/>
                </a:cubicBezTo>
                <a:cubicBezTo>
                  <a:pt x="414867" y="-4024"/>
                  <a:pt x="558800" y="209"/>
                  <a:pt x="558800" y="209"/>
                </a:cubicBezTo>
                <a:lnTo>
                  <a:pt x="558800" y="209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549742" y="2178050"/>
            <a:ext cx="1518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9067800" y="1866899"/>
            <a:ext cx="1066800" cy="8221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6">
                    <a:lumMod val="50000"/>
                  </a:schemeClr>
                </a:solidFill>
              </a:rPr>
              <a:t>kernel</a:t>
            </a:r>
          </a:p>
        </p:txBody>
      </p:sp>
      <p:sp>
        <p:nvSpPr>
          <p:cNvPr id="22" name="Rounded Rectangle 21"/>
          <p:cNvSpPr/>
          <p:nvPr/>
        </p:nvSpPr>
        <p:spPr>
          <a:xfrm rot="5400000">
            <a:off x="7784283" y="2105027"/>
            <a:ext cx="1219200" cy="51435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kBouncer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75848F-B924-CE49-907A-4B5BA100C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kBouncer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1CE2EF-40D8-F047-AF19-8183ADF9CDC5}"/>
              </a:ext>
            </a:extLst>
          </p:cNvPr>
          <p:cNvSpPr/>
          <p:nvPr/>
        </p:nvSpPr>
        <p:spPr>
          <a:xfrm>
            <a:off x="8308771" y="620508"/>
            <a:ext cx="3231989" cy="707886"/>
          </a:xfrm>
          <a:prstGeom prst="rect">
            <a:avLst/>
          </a:prstGeom>
          <a:solidFill>
            <a:srgbClr val="FFFD78"/>
          </a:solidFill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dirty="0"/>
              <a:t>winner of the 2012 Microsoft </a:t>
            </a:r>
            <a:r>
              <a:rPr lang="en-US" sz="2000" dirty="0" err="1"/>
              <a:t>BlueHat</a:t>
            </a:r>
            <a:r>
              <a:rPr lang="en-US" sz="2000" dirty="0"/>
              <a:t> Prize ($200K)</a:t>
            </a:r>
          </a:p>
        </p:txBody>
      </p:sp>
    </p:spTree>
    <p:extLst>
      <p:ext uri="{BB962C8B-B14F-4D97-AF65-F5344CB8AC3E}">
        <p14:creationId xmlns:p14="http://schemas.microsoft.com/office/powerpoint/2010/main" val="116838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>
            <a:extLst>
              <a:ext uri="{FF2B5EF4-FFF2-40B4-BE49-F238E27FC236}">
                <a16:creationId xmlns:a16="http://schemas.microsoft.com/office/drawing/2014/main" id="{D3403D22-3E38-994D-8AE5-CCFD21CFD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Defeating Other ROP Defenses</a:t>
            </a:r>
          </a:p>
        </p:txBody>
      </p:sp>
      <p:sp>
        <p:nvSpPr>
          <p:cNvPr id="44035" name="Content Placeholder 4">
            <a:extLst>
              <a:ext uri="{FF2B5EF4-FFF2-40B4-BE49-F238E27FC236}">
                <a16:creationId xmlns:a16="http://schemas.microsoft.com/office/drawing/2014/main" id="{876F1010-B6DF-E346-ACE6-E472909B8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389934" cy="3849624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“Jump-oriented” programming</a:t>
            </a:r>
          </a:p>
          <a:p>
            <a:pPr lvl="1"/>
            <a:r>
              <a:rPr lang="en-US" altLang="en-US" sz="2000" dirty="0"/>
              <a:t>Use update-load-branch sequences instead of returns + a trampoline sequence to chain them together</a:t>
            </a:r>
          </a:p>
          <a:p>
            <a:r>
              <a:rPr lang="en-US" altLang="en-US" sz="2400" dirty="0"/>
              <a:t>Craft a separate function call stack and call legitimate functions present in the program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6ABE1-685B-0E4F-AC50-0257E2225205}"/>
              </a:ext>
            </a:extLst>
          </p:cNvPr>
          <p:cNvSpPr txBox="1"/>
          <p:nvPr/>
        </p:nvSpPr>
        <p:spPr>
          <a:xfrm>
            <a:off x="8011236" y="1691028"/>
            <a:ext cx="327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“Return-oriented programming without returns” (2010)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B5FC8-AE16-6140-AD0C-1DEB37AFC005}"/>
              </a:ext>
            </a:extLst>
          </p:cNvPr>
          <p:cNvSpPr txBox="1"/>
          <p:nvPr/>
        </p:nvSpPr>
        <p:spPr>
          <a:xfrm>
            <a:off x="7799695" y="3429000"/>
            <a:ext cx="34870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en-US" sz="1800" dirty="0" err="1"/>
              <a:t>Checkoway</a:t>
            </a:r>
            <a:r>
              <a:rPr lang="en-US" altLang="en-US" sz="1800" dirty="0"/>
              <a:t> et al.’s attack on the Sequoia AVC Advantage voting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425E4-7B88-9F42-85D9-387731F8AB79}"/>
              </a:ext>
            </a:extLst>
          </p:cNvPr>
          <p:cNvSpPr txBox="1"/>
          <p:nvPr/>
        </p:nvSpPr>
        <p:spPr>
          <a:xfrm>
            <a:off x="4989767" y="4748513"/>
            <a:ext cx="28999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altLang="en-US" dirty="0">
                <a:solidFill>
                  <a:srgbClr val="C00000"/>
                </a:solidFill>
              </a:rPr>
              <a:t>Harvard architecture: </a:t>
            </a:r>
            <a:r>
              <a:rPr lang="en-US" altLang="en-US" dirty="0"/>
              <a:t>code is separate from data, thus code injection is impossible.</a:t>
            </a:r>
          </a:p>
          <a:p>
            <a:pPr marL="0" lvl="1"/>
            <a:r>
              <a:rPr lang="en-US" altLang="en-US" dirty="0"/>
              <a:t>ROP works fine!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B37AE8-01C5-4947-AAF7-75AC23D463A6}"/>
              </a:ext>
            </a:extLst>
          </p:cNvPr>
          <p:cNvGrpSpPr/>
          <p:nvPr/>
        </p:nvGrpSpPr>
        <p:grpSpPr>
          <a:xfrm>
            <a:off x="7139574" y="2092728"/>
            <a:ext cx="693720" cy="356040"/>
            <a:chOff x="7139574" y="2092728"/>
            <a:chExt cx="6937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6430B9C-1961-C541-8E22-53020B808BFB}"/>
                    </a:ext>
                  </a:extLst>
                </p14:cNvPr>
                <p14:cNvContentPartPr/>
                <p14:nvPr/>
              </p14:nvContentPartPr>
              <p14:xfrm>
                <a:off x="7139934" y="2092728"/>
                <a:ext cx="693360" cy="263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6430B9C-1961-C541-8E22-53020B808B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03934" y="2056728"/>
                  <a:ext cx="7650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8BC2CF4-DE48-1642-984B-850606620EA4}"/>
                    </a:ext>
                  </a:extLst>
                </p14:cNvPr>
                <p14:cNvContentPartPr/>
                <p14:nvPr/>
              </p14:nvContentPartPr>
              <p14:xfrm>
                <a:off x="7139574" y="2359128"/>
                <a:ext cx="217440" cy="89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8BC2CF4-DE48-1642-984B-850606620E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03574" y="2323488"/>
                  <a:ext cx="2890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F981B0-E6AE-7D4E-9F0E-7D77918D43FE}"/>
              </a:ext>
            </a:extLst>
          </p:cNvPr>
          <p:cNvGrpSpPr/>
          <p:nvPr/>
        </p:nvGrpSpPr>
        <p:grpSpPr>
          <a:xfrm>
            <a:off x="7441974" y="3640728"/>
            <a:ext cx="574200" cy="319320"/>
            <a:chOff x="7441974" y="3640728"/>
            <a:chExt cx="57420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A3CB66-5565-664A-8F4C-75F76237B8BA}"/>
                    </a:ext>
                  </a:extLst>
                </p14:cNvPr>
                <p14:cNvContentPartPr/>
                <p14:nvPr/>
              </p14:nvContentPartPr>
              <p14:xfrm>
                <a:off x="7484094" y="3770688"/>
                <a:ext cx="532080" cy="3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A3CB66-5565-664A-8F4C-75F76237B8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48454" y="3734688"/>
                  <a:ext cx="603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60B479-46D7-BF4F-A3C7-51949B05CBEC}"/>
                    </a:ext>
                  </a:extLst>
                </p14:cNvPr>
                <p14:cNvContentPartPr/>
                <p14:nvPr/>
              </p14:nvContentPartPr>
              <p14:xfrm>
                <a:off x="7456734" y="3640728"/>
                <a:ext cx="177480" cy="9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60B479-46D7-BF4F-A3C7-51949B05CB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21094" y="3604728"/>
                  <a:ext cx="249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0F1C17-50EC-7F4C-A53D-278BEF2EF7FB}"/>
                    </a:ext>
                  </a:extLst>
                </p14:cNvPr>
                <p14:cNvContentPartPr/>
                <p14:nvPr/>
              </p14:nvContentPartPr>
              <p14:xfrm>
                <a:off x="7441974" y="3765648"/>
                <a:ext cx="168120" cy="19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0F1C17-50EC-7F4C-A53D-278BEF2EF7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05974" y="3729648"/>
                  <a:ext cx="239760" cy="266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15" descr="A picture containing music&#10;&#10;Description automatically generated">
            <a:extLst>
              <a:ext uri="{FF2B5EF4-FFF2-40B4-BE49-F238E27FC236}">
                <a16:creationId xmlns:a16="http://schemas.microsoft.com/office/drawing/2014/main" id="{5840FCF2-8CD4-7240-AAC0-C28E8639DCE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843" b="11930"/>
          <a:stretch/>
        </p:blipFill>
        <p:spPr>
          <a:xfrm>
            <a:off x="8011236" y="4385450"/>
            <a:ext cx="2262400" cy="196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4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>
            <a:extLst>
              <a:ext uri="{FF2B5EF4-FFF2-40B4-BE49-F238E27FC236}">
                <a16:creationId xmlns:a16="http://schemas.microsoft.com/office/drawing/2014/main" id="{CC11A506-705E-FC46-8D72-D96A27FBC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English Shellcode</a:t>
            </a: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E7328480-C119-EB46-BB31-7DD4F00CC23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Convert any shellcode into an English-looking text</a:t>
            </a:r>
          </a:p>
          <a:p>
            <a:r>
              <a:rPr lang="en-US" altLang="en-US" dirty="0"/>
              <a:t>Encoded payload, decoder uses only a subset of x86 instructions (those whose binary representation corresponds to English ASCII characters)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dirty="0" err="1">
                <a:solidFill>
                  <a:srgbClr val="7030A0"/>
                </a:solidFill>
              </a:rPr>
              <a:t>popa</a:t>
            </a:r>
            <a:r>
              <a:rPr lang="en-US" altLang="en-US" dirty="0"/>
              <a:t> – “a”, </a:t>
            </a:r>
            <a:r>
              <a:rPr lang="en-US" altLang="en-US" dirty="0">
                <a:solidFill>
                  <a:srgbClr val="7030A0"/>
                </a:solidFill>
              </a:rPr>
              <a:t>push %</a:t>
            </a:r>
            <a:r>
              <a:rPr lang="en-US" altLang="en-US" dirty="0" err="1">
                <a:solidFill>
                  <a:srgbClr val="7030A0"/>
                </a:solidFill>
              </a:rPr>
              <a:t>eax</a:t>
            </a:r>
            <a:r>
              <a:rPr lang="en-US" altLang="en-US" dirty="0">
                <a:solidFill>
                  <a:srgbClr val="7030A0"/>
                </a:solidFill>
              </a:rPr>
              <a:t> </a:t>
            </a:r>
            <a:r>
              <a:rPr lang="en-US" altLang="en-US" dirty="0"/>
              <a:t>– “p”</a:t>
            </a:r>
          </a:p>
          <a:p>
            <a:r>
              <a:rPr lang="en-US" altLang="zh-TW" dirty="0">
                <a:ea typeface="PMingLiU" panose="02020500000000000000" pitchFamily="18" charset="-120"/>
              </a:rPr>
              <a:t>Additional processing and padding</a:t>
            </a:r>
            <a:endParaRPr lang="zh-TW" altLang="en-US" dirty="0">
              <a:ea typeface="PMingLiU" panose="02020500000000000000" pitchFamily="18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10B4A-858D-604B-93EC-46818D0B2109}"/>
              </a:ext>
            </a:extLst>
          </p:cNvPr>
          <p:cNvSpPr txBox="1"/>
          <p:nvPr/>
        </p:nvSpPr>
        <p:spPr>
          <a:xfrm>
            <a:off x="9799094" y="603074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Mason et al. (2009)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56283F-5EDC-7C41-B414-044209330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34" y="642594"/>
            <a:ext cx="4232416" cy="493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34345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10">
            <a:extLst>
              <a:ext uri="{FF2B5EF4-FFF2-40B4-BE49-F238E27FC236}">
                <a16:creationId xmlns:a16="http://schemas.microsoft.com/office/drawing/2014/main" id="{413621ED-9319-3B4D-B01D-1404767CC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CFI: Control-Flow Integrity</a:t>
            </a:r>
            <a:endParaRPr lang="en-US" altLang="en-US" sz="2800"/>
          </a:p>
        </p:txBody>
      </p:sp>
      <p:sp>
        <p:nvSpPr>
          <p:cNvPr id="20483" name="Rectangle 9">
            <a:extLst>
              <a:ext uri="{FF2B5EF4-FFF2-40B4-BE49-F238E27FC236}">
                <a16:creationId xmlns:a16="http://schemas.microsoft.com/office/drawing/2014/main" id="{E8EEFFAE-792C-0F40-935F-89D28DD032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7748588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Main idea: </a:t>
            </a:r>
            <a:r>
              <a:rPr lang="en-US" altLang="en-US" sz="2400" dirty="0">
                <a:solidFill>
                  <a:srgbClr val="C00000"/>
                </a:solidFill>
              </a:rPr>
              <a:t>self-protecting code</a:t>
            </a:r>
          </a:p>
          <a:p>
            <a:r>
              <a:rPr lang="en-US" altLang="en-US" sz="2400" dirty="0"/>
              <a:t>Pre-determine </a:t>
            </a:r>
            <a:r>
              <a:rPr lang="en-US" altLang="en-US" sz="2400" dirty="0">
                <a:solidFill>
                  <a:srgbClr val="C00000"/>
                </a:solidFill>
              </a:rPr>
              <a:t>control flow graph </a:t>
            </a:r>
            <a:r>
              <a:rPr lang="en-US" altLang="en-US" sz="2400" dirty="0"/>
              <a:t>(CFG) of an application</a:t>
            </a:r>
          </a:p>
          <a:p>
            <a:pPr lvl="1"/>
            <a:r>
              <a:rPr lang="en-US" altLang="en-US" sz="2000" dirty="0"/>
              <a:t>Static analysis of source code</a:t>
            </a:r>
          </a:p>
          <a:p>
            <a:pPr lvl="1"/>
            <a:r>
              <a:rPr lang="en-US" altLang="en-US" sz="2000" dirty="0"/>
              <a:t>Static binary analysis   </a:t>
            </a:r>
            <a:r>
              <a:rPr lang="en-US" altLang="en-US" sz="2000" dirty="0">
                <a:solidFill>
                  <a:srgbClr val="C00000"/>
                </a:solidFill>
                <a:sym typeface="Symbol" pitchFamily="2" charset="2"/>
              </a:rPr>
              <a:t> </a:t>
            </a:r>
            <a:r>
              <a:rPr lang="en-US" altLang="en-US" sz="2000" dirty="0">
                <a:solidFill>
                  <a:srgbClr val="C00000"/>
                </a:solidFill>
              </a:rPr>
              <a:t>CFI</a:t>
            </a:r>
          </a:p>
          <a:p>
            <a:pPr lvl="1"/>
            <a:r>
              <a:rPr lang="en-US" altLang="en-US" sz="2000" dirty="0"/>
              <a:t>Execution profiling</a:t>
            </a:r>
          </a:p>
          <a:p>
            <a:pPr lvl="1"/>
            <a:r>
              <a:rPr lang="en-US" altLang="en-US" sz="2000" dirty="0"/>
              <a:t>Explicit specification of security policy</a:t>
            </a:r>
          </a:p>
          <a:p>
            <a:r>
              <a:rPr lang="en-US" altLang="en-US" sz="2400" dirty="0"/>
              <a:t>Insert checks to ensure that execution follows the pre-determined control flow graph</a:t>
            </a:r>
          </a:p>
          <a:p>
            <a:pPr marL="0" indent="0">
              <a:buNone/>
            </a:pPr>
            <a:endParaRPr lang="en-US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BF524-1E9D-154A-B33E-0904ED80F1D0}"/>
              </a:ext>
            </a:extLst>
          </p:cNvPr>
          <p:cNvSpPr txBox="1"/>
          <p:nvPr/>
        </p:nvSpPr>
        <p:spPr>
          <a:xfrm>
            <a:off x="8036719" y="6067043"/>
            <a:ext cx="3817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Abadi et al. “Control-Flow Integrity” (2005)</a:t>
            </a:r>
          </a:p>
        </p:txBody>
      </p:sp>
    </p:spTree>
    <p:extLst>
      <p:ext uri="{BB962C8B-B14F-4D97-AF65-F5344CB8AC3E}">
        <p14:creationId xmlns:p14="http://schemas.microsoft.com/office/powerpoint/2010/main" val="247982828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C0917500-424B-7C46-8106-5C9CAF997A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3700" dirty="0">
                <a:solidFill>
                  <a:srgbClr val="FFFFFF"/>
                </a:solidFill>
              </a:rPr>
              <a:t>CFI via Binary Instrumentation</a:t>
            </a: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E23AA97-2F76-CB44-B463-9E35242CD4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3800231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</a:rPr>
              <a:t>Use binary rewriting to instrument code with runtime checks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Inserted checks ensure that </a:t>
            </a:r>
            <a:r>
              <a:rPr lang="en-US" altLang="en-US" sz="2400" dirty="0">
                <a:solidFill>
                  <a:srgbClr val="C00000"/>
                </a:solidFill>
              </a:rPr>
              <a:t>whenever an instruction transfers control, destination is valid according to the CFG</a:t>
            </a:r>
          </a:p>
          <a:p>
            <a:pPr lvl="1"/>
            <a:r>
              <a:rPr lang="en-US" altLang="en-US" sz="2200" dirty="0">
                <a:solidFill>
                  <a:srgbClr val="FFFFFF"/>
                </a:solidFill>
              </a:rPr>
              <a:t>Therefore, the execution always stays within the statically determined CFG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710BC-B8F0-8B47-AD74-820882D90395}"/>
              </a:ext>
            </a:extLst>
          </p:cNvPr>
          <p:cNvSpPr txBox="1"/>
          <p:nvPr/>
        </p:nvSpPr>
        <p:spPr>
          <a:xfrm>
            <a:off x="2194223" y="4667594"/>
            <a:ext cx="7421266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C00000"/>
                </a:solidFill>
              </a:rPr>
              <a:t>Goal: prevent injection of arbitrary code and invalid control transfers (e.g., return-to-</a:t>
            </a:r>
            <a:r>
              <a:rPr lang="en-US" altLang="en-US" sz="2400" dirty="0" err="1">
                <a:solidFill>
                  <a:srgbClr val="C00000"/>
                </a:solidFill>
              </a:rPr>
              <a:t>libc</a:t>
            </a:r>
            <a:r>
              <a:rPr lang="en-US" altLang="en-US" sz="2400" dirty="0">
                <a:solidFill>
                  <a:srgbClr val="C00000"/>
                </a:solidFill>
              </a:rPr>
              <a:t>) even if the attacker has complete control over the thread’s address space</a:t>
            </a:r>
          </a:p>
        </p:txBody>
      </p:sp>
    </p:spTree>
    <p:extLst>
      <p:ext uri="{BB962C8B-B14F-4D97-AF65-F5344CB8AC3E}">
        <p14:creationId xmlns:p14="http://schemas.microsoft.com/office/powerpoint/2010/main" val="254316995"/>
      </p:ext>
    </p:extLst>
  </p:cSld>
  <p:clrMapOvr>
    <a:masterClrMapping/>
  </p:clrMapOvr>
  <p:transition advClick="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7">
            <a:extLst>
              <a:ext uri="{FF2B5EF4-FFF2-40B4-BE49-F238E27FC236}">
                <a16:creationId xmlns:a16="http://schemas.microsoft.com/office/drawing/2014/main" id="{F9BCD093-3E07-4540-8868-AA16C5CCB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2" y="2017369"/>
            <a:ext cx="8382000" cy="328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Rectangle 11">
            <a:extLst>
              <a:ext uri="{FF2B5EF4-FFF2-40B4-BE49-F238E27FC236}">
                <a16:creationId xmlns:a16="http://schemas.microsoft.com/office/drawing/2014/main" id="{03D49607-58AA-0745-9142-3E3407E98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CFG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8F557F-AF58-C547-A4D8-502D15859BAC}"/>
              </a:ext>
            </a:extLst>
          </p:cNvPr>
          <p:cNvSpPr txBox="1"/>
          <p:nvPr/>
        </p:nvSpPr>
        <p:spPr>
          <a:xfrm>
            <a:off x="2021428" y="5586413"/>
            <a:ext cx="8775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CFG permits more executions than are actually possible (why?)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8A642C-E5D1-044D-AFDB-4054DFBB0B06}"/>
              </a:ext>
            </a:extLst>
          </p:cNvPr>
          <p:cNvGrpSpPr/>
          <p:nvPr/>
        </p:nvGrpSpPr>
        <p:grpSpPr>
          <a:xfrm>
            <a:off x="6246270" y="2575935"/>
            <a:ext cx="2197800" cy="427680"/>
            <a:chOff x="6246270" y="2575935"/>
            <a:chExt cx="219780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FDFD91-BC1E-2A43-8B7F-72A69CE45535}"/>
                    </a:ext>
                  </a:extLst>
                </p14:cNvPr>
                <p14:cNvContentPartPr/>
                <p14:nvPr/>
              </p14:nvContentPartPr>
              <p14:xfrm>
                <a:off x="6246270" y="2575935"/>
                <a:ext cx="2170080" cy="42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FDFD91-BC1E-2A43-8B7F-72A69CE455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10630" y="2539935"/>
                  <a:ext cx="224172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3C9037-D481-D842-9EF9-D6400CA5217A}"/>
                    </a:ext>
                  </a:extLst>
                </p14:cNvPr>
                <p14:cNvContentPartPr/>
                <p14:nvPr/>
              </p14:nvContentPartPr>
              <p14:xfrm>
                <a:off x="8247510" y="2727135"/>
                <a:ext cx="196560" cy="17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3C9037-D481-D842-9EF9-D6400CA521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11870" y="2691135"/>
                  <a:ext cx="26820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B827D5-4D33-B247-A723-E0DFBF4AC1D2}"/>
              </a:ext>
            </a:extLst>
          </p:cNvPr>
          <p:cNvGrpSpPr/>
          <p:nvPr/>
        </p:nvGrpSpPr>
        <p:grpSpPr>
          <a:xfrm>
            <a:off x="6246990" y="2864655"/>
            <a:ext cx="2207160" cy="1146600"/>
            <a:chOff x="6246990" y="2864655"/>
            <a:chExt cx="2207160" cy="11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E3BBD3-92E0-0948-BB06-F3DB47F6BC61}"/>
                    </a:ext>
                  </a:extLst>
                </p14:cNvPr>
                <p14:cNvContentPartPr/>
                <p14:nvPr/>
              </p14:nvContentPartPr>
              <p14:xfrm>
                <a:off x="6246990" y="2864655"/>
                <a:ext cx="2198880" cy="1141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E3BBD3-92E0-0948-BB06-F3DB47F6BC6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1350" y="2828655"/>
                  <a:ext cx="2270520" cy="12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9D5F1A-D594-604E-872E-7CA5E2BB6865}"/>
                    </a:ext>
                  </a:extLst>
                </p14:cNvPr>
                <p14:cNvContentPartPr/>
                <p14:nvPr/>
              </p14:nvContentPartPr>
              <p14:xfrm>
                <a:off x="8067150" y="3950775"/>
                <a:ext cx="387000" cy="60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9D5F1A-D594-604E-872E-7CA5E2BB686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31510" y="3914775"/>
                  <a:ext cx="458640" cy="13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934194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3C11AC-1F38-324B-9DF9-9B140321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“Reading” the Stack for the Canary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710" y="1901773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common design for crash recovery:</a:t>
            </a:r>
          </a:p>
          <a:p>
            <a:r>
              <a:rPr lang="en-US" sz="2400" dirty="0"/>
              <a:t>When process crashes, restart automatically (for availability)</a:t>
            </a:r>
          </a:p>
          <a:p>
            <a:r>
              <a:rPr lang="en-US" sz="2400" dirty="0"/>
              <a:t>If relaunched using fork, canary is unchanged</a:t>
            </a:r>
          </a:p>
          <a:p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dirty="0">
                <a:solidFill>
                  <a:srgbClr val="FF0000"/>
                </a:solidFill>
              </a:rPr>
              <a:t>Attacker can now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dirty="0">
                <a:solidFill>
                  <a:srgbClr val="FF0000"/>
                </a:solidFill>
              </a:rPr>
              <a:t>extract the canary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2000" dirty="0">
                <a:solidFill>
                  <a:srgbClr val="FF0000"/>
                </a:solidFill>
              </a:rPr>
              <a:t>byte by byte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581400" y="4380015"/>
            <a:ext cx="5029200" cy="609600"/>
            <a:chOff x="3657600" y="2952750"/>
            <a:chExt cx="5029200" cy="609600"/>
          </a:xfrm>
        </p:grpSpPr>
        <p:grpSp>
          <p:nvGrpSpPr>
            <p:cNvPr id="55" name="Group 54"/>
            <p:cNvGrpSpPr/>
            <p:nvPr/>
          </p:nvGrpSpPr>
          <p:grpSpPr>
            <a:xfrm>
              <a:off x="3657600" y="3000514"/>
              <a:ext cx="5029200" cy="561836"/>
              <a:chOff x="3657600" y="3101717"/>
              <a:chExt cx="5029200" cy="561836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H="1" flipV="1">
                <a:off x="3657600" y="3101717"/>
                <a:ext cx="5029200" cy="22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3657600" y="3638550"/>
                <a:ext cx="5029200" cy="63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/>
              <p:cNvSpPr/>
              <p:nvPr/>
            </p:nvSpPr>
            <p:spPr>
              <a:xfrm>
                <a:off x="7467600" y="3123803"/>
                <a:ext cx="6858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ret</a:t>
                </a:r>
                <a:br>
                  <a:rPr lang="en-US" sz="1400" dirty="0">
                    <a:solidFill>
                      <a:schemeClr val="tx1"/>
                    </a:solidFill>
                  </a:rPr>
                </a:br>
                <a:r>
                  <a:rPr lang="en-US" sz="1400" dirty="0" err="1">
                    <a:solidFill>
                      <a:schemeClr val="tx1"/>
                    </a:solidFill>
                  </a:rPr>
                  <a:t>addr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715000" y="3123803"/>
                <a:ext cx="17526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C  A   N   A   R  Y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181600" y="3123803"/>
                <a:ext cx="517346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343400" y="3130153"/>
                <a:ext cx="8382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400050" indent="-400050" algn="ctr">
                  <a:defRPr/>
                </a:pPr>
                <a:r>
                  <a:rPr lang="en-US" sz="1400">
                    <a:solidFill>
                      <a:schemeClr val="tx1"/>
                    </a:solidFill>
                  </a:rPr>
                  <a:t>local</a:t>
                </a:r>
              </a:p>
              <a:p>
                <a:pPr marL="400050" indent="-400050" algn="ctr">
                  <a:defRPr/>
                </a:pPr>
                <a:r>
                  <a:rPr lang="en-US" sz="1400" dirty="0">
                    <a:solidFill>
                      <a:schemeClr val="tx1"/>
                    </a:solidFill>
                  </a:rPr>
                  <a:t>buffer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826054" y="2952750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⋯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581400" y="3586397"/>
            <a:ext cx="5029200" cy="638036"/>
            <a:chOff x="3657600" y="2276356"/>
            <a:chExt cx="5029200" cy="638036"/>
          </a:xfrm>
        </p:grpSpPr>
        <p:cxnSp>
          <p:nvCxnSpPr>
            <p:cNvPr id="18" name="Straight Connector 17"/>
            <p:cNvCxnSpPr/>
            <p:nvPr/>
          </p:nvCxnSpPr>
          <p:spPr>
            <a:xfrm flipH="1" flipV="1">
              <a:off x="3657600" y="2352556"/>
              <a:ext cx="5029200" cy="22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657600" y="2908042"/>
              <a:ext cx="5029200" cy="6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7467600" y="2374642"/>
              <a:ext cx="6858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ret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 err="1">
                  <a:solidFill>
                    <a:schemeClr val="tx1"/>
                  </a:solidFill>
                </a:rPr>
                <a:t>addr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715000" y="2374642"/>
              <a:ext cx="17526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  A   N   A   R  Y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181600" y="2374642"/>
              <a:ext cx="517346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43400" y="2368292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000" y="227635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⋯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606800" y="5097434"/>
            <a:ext cx="5029200" cy="574139"/>
            <a:chOff x="3683000" y="3750211"/>
            <a:chExt cx="5029200" cy="574139"/>
          </a:xfrm>
        </p:grpSpPr>
        <p:grpSp>
          <p:nvGrpSpPr>
            <p:cNvPr id="56" name="Group 55"/>
            <p:cNvGrpSpPr/>
            <p:nvPr/>
          </p:nvGrpSpPr>
          <p:grpSpPr>
            <a:xfrm>
              <a:off x="3683000" y="3762514"/>
              <a:ext cx="5029200" cy="561836"/>
              <a:chOff x="3683000" y="3750211"/>
              <a:chExt cx="5029200" cy="561836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3683000" y="3750211"/>
                <a:ext cx="5029200" cy="220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3683000" y="4305697"/>
                <a:ext cx="5029200" cy="63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7493000" y="3772297"/>
                <a:ext cx="6858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ret</a:t>
                </a:r>
                <a:br>
                  <a:rPr lang="en-US" sz="1400" dirty="0">
                    <a:solidFill>
                      <a:schemeClr val="tx1"/>
                    </a:solidFill>
                  </a:rPr>
                </a:br>
                <a:r>
                  <a:rPr lang="en-US" sz="1400" dirty="0" err="1">
                    <a:solidFill>
                      <a:schemeClr val="tx1"/>
                    </a:solidFill>
                  </a:rPr>
                  <a:t>addr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740400" y="3772297"/>
                <a:ext cx="17526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>
                    <a:solidFill>
                      <a:schemeClr val="tx1"/>
                    </a:solidFill>
                  </a:rPr>
                  <a:t>C  A   N   A   R  Y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207000" y="3772297"/>
                <a:ext cx="517346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368800" y="3778647"/>
                <a:ext cx="8382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local</a:t>
                </a:r>
                <a:br>
                  <a:rPr lang="en-US" sz="1400" dirty="0">
                    <a:solidFill>
                      <a:schemeClr val="tx1"/>
                    </a:solidFill>
                  </a:rPr>
                </a:br>
                <a:r>
                  <a:rPr lang="en-US" sz="1400" dirty="0">
                    <a:solidFill>
                      <a:schemeClr val="tx1"/>
                    </a:solidFill>
                  </a:rPr>
                  <a:t>buffer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3851454" y="3750211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⋯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602220" y="5814852"/>
            <a:ext cx="5054600" cy="765433"/>
            <a:chOff x="3708400" y="4476750"/>
            <a:chExt cx="5054600" cy="765433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3708400" y="4476750"/>
              <a:ext cx="5029200" cy="22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3708400" y="5032236"/>
              <a:ext cx="5029200" cy="6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518400" y="4498836"/>
              <a:ext cx="6858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ret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 err="1">
                  <a:solidFill>
                    <a:schemeClr val="tx1"/>
                  </a:solidFill>
                </a:rPr>
                <a:t>addr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65800" y="4498836"/>
              <a:ext cx="17526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  A   N   A   R  Y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232400" y="4498836"/>
              <a:ext cx="517346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394200" y="4489450"/>
              <a:ext cx="838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local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buffer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876854" y="4476750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⋯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 flipV="1">
              <a:off x="3733800" y="5220097"/>
              <a:ext cx="5029200" cy="22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267200" y="3683225"/>
            <a:ext cx="1676400" cy="5176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5720"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75227" y="4438822"/>
            <a:ext cx="1676400" cy="5176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5720"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303981" y="5126653"/>
            <a:ext cx="1676400" cy="5176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45720"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296049" y="5836936"/>
            <a:ext cx="1922373" cy="5176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4008"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C  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229601" y="3760885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crash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29601" y="4534553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crash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229601" y="5220353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 crash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199621" y="5894485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No crash</a:t>
            </a:r>
          </a:p>
        </p:txBody>
      </p:sp>
    </p:spTree>
    <p:extLst>
      <p:ext uri="{BB962C8B-B14F-4D97-AF65-F5344CB8AC3E}">
        <p14:creationId xmlns:p14="http://schemas.microsoft.com/office/powerpoint/2010/main" val="269792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 animBg="1"/>
      <p:bldP spid="52" grpId="0" animBg="1"/>
      <p:bldP spid="60" grpId="0" animBg="1"/>
      <p:bldP spid="62" grpId="0"/>
      <p:bldP spid="63" grpId="0"/>
      <p:bldP spid="64" grpId="0"/>
      <p:bldP spid="6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63492" name="Rectangle 10">
            <a:extLst>
              <a:ext uri="{FF2B5EF4-FFF2-40B4-BE49-F238E27FC236}">
                <a16:creationId xmlns:a16="http://schemas.microsoft.com/office/drawing/2014/main" id="{88F77A43-8968-514D-80FE-A6915C2AE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Control Flow Enforcement in CFI</a:t>
            </a:r>
          </a:p>
        </p:txBody>
      </p:sp>
      <p:sp>
        <p:nvSpPr>
          <p:cNvPr id="63491" name="Rectangle 9">
            <a:extLst>
              <a:ext uri="{FF2B5EF4-FFF2-40B4-BE49-F238E27FC236}">
                <a16:creationId xmlns:a16="http://schemas.microsoft.com/office/drawing/2014/main" id="{EEFE9E7C-C1B8-194B-BF90-5511E00709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361853" cy="4857262"/>
          </a:xfrm>
        </p:spPr>
        <p:txBody>
          <a:bodyPr anchor="ctr">
            <a:no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</a:rPr>
              <a:t>For each control transfer, determine statically its possible destination(s)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Insert a unique bit pattern at every destination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Two destinations are equivalent if static CFG contains edges to each from the same source</a:t>
            </a:r>
            <a:endParaRPr lang="en-US" altLang="en-US" sz="2400" dirty="0">
              <a:solidFill>
                <a:srgbClr val="FFFFFF"/>
              </a:solidFill>
            </a:endParaRP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Use same bit pattern for equivalent destinations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Insert binary code that at runtime will check whether the bit pattern of the target instruction matches the pattern of possible destinations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0CFE2E-98F0-1A45-BCD6-5E8DB63B266F}"/>
              </a:ext>
            </a:extLst>
          </p:cNvPr>
          <p:cNvSpPr txBox="1"/>
          <p:nvPr/>
        </p:nvSpPr>
        <p:spPr>
          <a:xfrm>
            <a:off x="9000612" y="5268922"/>
            <a:ext cx="2422458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imprecise (why?)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9A7D25-404B-E642-AB4E-7DFC07312CDA}"/>
              </a:ext>
            </a:extLst>
          </p:cNvPr>
          <p:cNvGrpSpPr/>
          <p:nvPr/>
        </p:nvGrpSpPr>
        <p:grpSpPr>
          <a:xfrm>
            <a:off x="10754190" y="3152295"/>
            <a:ext cx="558000" cy="2091600"/>
            <a:chOff x="10754190" y="3152295"/>
            <a:chExt cx="558000" cy="20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874A0C1-B053-BE41-9212-686FAD8463D3}"/>
                    </a:ext>
                  </a:extLst>
                </p14:cNvPr>
                <p14:cNvContentPartPr/>
                <p14:nvPr/>
              </p14:nvContentPartPr>
              <p14:xfrm>
                <a:off x="10754190" y="3152295"/>
                <a:ext cx="558000" cy="209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874A0C1-B053-BE41-9212-686FAD8463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736550" y="3134655"/>
                  <a:ext cx="593640" cy="21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013600-12D9-A843-A19C-DDD710E506C4}"/>
                    </a:ext>
                  </a:extLst>
                </p14:cNvPr>
                <p14:cNvContentPartPr/>
                <p14:nvPr/>
              </p14:nvContentPartPr>
              <p14:xfrm>
                <a:off x="10812510" y="3158055"/>
                <a:ext cx="189360" cy="73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013600-12D9-A843-A19C-DDD710E506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94510" y="3140055"/>
                  <a:ext cx="225000" cy="10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60604639"/>
      </p:ext>
    </p:extLst>
  </p:cSld>
  <p:clrMapOvr>
    <a:masterClrMapping/>
  </p:clrMapOvr>
  <p:transition advClick="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25F76FD2-5D87-544D-9263-79DC73BA8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CFI: Example of Instrumentation</a:t>
            </a:r>
          </a:p>
        </p:txBody>
      </p:sp>
      <p:pic>
        <p:nvPicPr>
          <p:cNvPr id="64516" name="Picture 5" descr="cfi2">
            <a:extLst>
              <a:ext uri="{FF2B5EF4-FFF2-40B4-BE49-F238E27FC236}">
                <a16:creationId xmlns:a16="http://schemas.microsoft.com/office/drawing/2014/main" id="{2F937F21-9AB1-FC4E-8E63-BC045B90E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209801"/>
            <a:ext cx="844867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 Box 6">
            <a:extLst>
              <a:ext uri="{FF2B5EF4-FFF2-40B4-BE49-F238E27FC236}">
                <a16:creationId xmlns:a16="http://schemas.microsoft.com/office/drawing/2014/main" id="{D84EB29E-A7F6-8C45-9B16-B0C8D59B7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1" y="1676400"/>
            <a:ext cx="194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Original code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23A37068-02DC-9047-A73D-55D7B5C87F98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276601"/>
            <a:ext cx="8839200" cy="1603375"/>
            <a:chOff x="96" y="2064"/>
            <a:chExt cx="5568" cy="1010"/>
          </a:xfrm>
        </p:grpSpPr>
        <p:sp>
          <p:nvSpPr>
            <p:cNvPr id="64527" name="Text Box 7">
              <a:extLst>
                <a:ext uri="{FF2B5EF4-FFF2-40B4-BE49-F238E27FC236}">
                  <a16:creationId xmlns:a16="http://schemas.microsoft.com/office/drawing/2014/main" id="{43AE680A-3506-8E49-AD38-763020997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3" y="2064"/>
              <a:ext cx="164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>
                  <a:solidFill>
                    <a:schemeClr val="tx1"/>
                  </a:solidFill>
                  <a:latin typeface="+mn-lt"/>
                </a:rPr>
                <a:t>Instrumented code</a:t>
              </a:r>
            </a:p>
          </p:txBody>
        </p:sp>
        <p:pic>
          <p:nvPicPr>
            <p:cNvPr id="64528" name="Picture 8" descr="cfi3">
              <a:extLst>
                <a:ext uri="{FF2B5EF4-FFF2-40B4-BE49-F238E27FC236}">
                  <a16:creationId xmlns:a16="http://schemas.microsoft.com/office/drawing/2014/main" id="{3DC8CF60-9693-334D-857B-FF91AA92A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544"/>
              <a:ext cx="5568" cy="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B41546D8-938D-EE46-96A6-D9CD6DF6C5E4}"/>
              </a:ext>
            </a:extLst>
          </p:cNvPr>
          <p:cNvGrpSpPr>
            <a:grpSpLocks/>
          </p:cNvGrpSpPr>
          <p:nvPr/>
        </p:nvGrpSpPr>
        <p:grpSpPr bwMode="auto">
          <a:xfrm>
            <a:off x="6013450" y="4038600"/>
            <a:ext cx="3759200" cy="1941513"/>
            <a:chOff x="2828" y="2544"/>
            <a:chExt cx="2368" cy="1223"/>
          </a:xfrm>
        </p:grpSpPr>
        <p:sp>
          <p:nvSpPr>
            <p:cNvPr id="64524" name="Oval 9">
              <a:extLst>
                <a:ext uri="{FF2B5EF4-FFF2-40B4-BE49-F238E27FC236}">
                  <a16:creationId xmlns:a16="http://schemas.microsoft.com/office/drawing/2014/main" id="{0B3ABE9E-30B1-BC45-961F-18473E315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" y="2544"/>
              <a:ext cx="1022" cy="240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64525" name="Line 11">
              <a:extLst>
                <a:ext uri="{FF2B5EF4-FFF2-40B4-BE49-F238E27FC236}">
                  <a16:creationId xmlns:a16="http://schemas.microsoft.com/office/drawing/2014/main" id="{E2367805-EB25-5346-849C-0AE72022D2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2784"/>
              <a:ext cx="377" cy="59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6" name="Text Box 12">
              <a:extLst>
                <a:ext uri="{FF2B5EF4-FFF2-40B4-BE49-F238E27FC236}">
                  <a16:creationId xmlns:a16="http://schemas.microsoft.com/office/drawing/2014/main" id="{8428E701-7726-F744-98F7-3A69525F0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8" y="3360"/>
              <a:ext cx="236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+mn-lt"/>
                </a:rPr>
                <a:t>Abuse an x86 assembly instruction to</a:t>
              </a:r>
            </a:p>
            <a:p>
              <a:pPr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+mn-lt"/>
                </a:rPr>
                <a:t>insert “12345678” tag into the binary</a:t>
              </a:r>
            </a:p>
          </p:txBody>
        </p:sp>
      </p:grpSp>
      <p:grpSp>
        <p:nvGrpSpPr>
          <p:cNvPr id="4" name="Group 16">
            <a:extLst>
              <a:ext uri="{FF2B5EF4-FFF2-40B4-BE49-F238E27FC236}">
                <a16:creationId xmlns:a16="http://schemas.microsoft.com/office/drawing/2014/main" id="{DF0D8B80-0602-954F-AB91-B881B620188F}"/>
              </a:ext>
            </a:extLst>
          </p:cNvPr>
          <p:cNvGrpSpPr>
            <a:grpSpLocks/>
          </p:cNvGrpSpPr>
          <p:nvPr/>
        </p:nvGrpSpPr>
        <p:grpSpPr bwMode="auto">
          <a:xfrm>
            <a:off x="1827214" y="4191003"/>
            <a:ext cx="3101974" cy="1984376"/>
            <a:chOff x="191" y="2640"/>
            <a:chExt cx="1954" cy="1250"/>
          </a:xfrm>
        </p:grpSpPr>
        <p:sp>
          <p:nvSpPr>
            <p:cNvPr id="64521" name="Oval 13">
              <a:extLst>
                <a:ext uri="{FF2B5EF4-FFF2-40B4-BE49-F238E27FC236}">
                  <a16:creationId xmlns:a16="http://schemas.microsoft.com/office/drawing/2014/main" id="{9C95AA4A-C43D-0940-9B0E-04D0E9610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1022" cy="240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endParaRPr lang="en-US" altLang="en-US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64522" name="Line 14">
              <a:extLst>
                <a:ext uri="{FF2B5EF4-FFF2-40B4-BE49-F238E27FC236}">
                  <a16:creationId xmlns:a16="http://schemas.microsoft.com/office/drawing/2014/main" id="{41EB28CD-1F94-BE42-9BED-7630711D28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880"/>
              <a:ext cx="137" cy="595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3" name="Text Box 15">
              <a:extLst>
                <a:ext uri="{FF2B5EF4-FFF2-40B4-BE49-F238E27FC236}">
                  <a16:creationId xmlns:a16="http://schemas.microsoft.com/office/drawing/2014/main" id="{A9DC849C-82AA-2644-AE48-E8B7CEA5E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" y="3483"/>
              <a:ext cx="195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Char char="•"/>
                <a:defRPr sz="2400">
                  <a:solidFill>
                    <a:schemeClr val="bg2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+mn-lt"/>
                </a:rPr>
                <a:t>Jump to the destination only if</a:t>
              </a:r>
            </a:p>
            <a:p>
              <a:pPr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+mn-lt"/>
                </a:rPr>
                <a:t>the tag is equal to “12345678”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39538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65540" name="Rectangle 9">
            <a:extLst>
              <a:ext uri="{FF2B5EF4-FFF2-40B4-BE49-F238E27FC236}">
                <a16:creationId xmlns:a16="http://schemas.microsoft.com/office/drawing/2014/main" id="{45BD542E-5617-B045-9726-7CD0BBBBF4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Preventing Circumvention</a:t>
            </a:r>
          </a:p>
        </p:txBody>
      </p:sp>
      <p:sp>
        <p:nvSpPr>
          <p:cNvPr id="65539" name="Rectangle 8">
            <a:extLst>
              <a:ext uri="{FF2B5EF4-FFF2-40B4-BE49-F238E27FC236}">
                <a16:creationId xmlns:a16="http://schemas.microsoft.com/office/drawing/2014/main" id="{AA05CC5C-05C6-DC4C-8022-1BAF71562D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0" y="1000370"/>
            <a:ext cx="6361861" cy="4857262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en-US" sz="2400" dirty="0">
                <a:solidFill>
                  <a:srgbClr val="FFFFFF"/>
                </a:solidFill>
              </a:rPr>
              <a:t>Unique IDs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</a:rPr>
              <a:t>Bit patterns chosen as destination IDs must not appear anywhere else in the code memory except ID checks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solidFill>
                  <a:srgbClr val="FFFFFF"/>
                </a:solidFill>
              </a:rPr>
              <a:t>Non-writable code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</a:rPr>
              <a:t>Program should not modify code memory at runtime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solidFill>
                  <a:srgbClr val="FFFFFF"/>
                </a:solidFill>
              </a:rPr>
              <a:t>Non-executable data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>
                <a:solidFill>
                  <a:srgbClr val="FFFFFF"/>
                </a:solidFill>
              </a:rPr>
              <a:t>Program should not execute data as if it were code</a:t>
            </a:r>
          </a:p>
          <a:p>
            <a:pPr>
              <a:lnSpc>
                <a:spcPct val="100000"/>
              </a:lnSpc>
            </a:pPr>
            <a:r>
              <a:rPr lang="en-US" altLang="en-US" sz="2400" dirty="0">
                <a:solidFill>
                  <a:srgbClr val="FFFFFF"/>
                </a:solidFill>
              </a:rPr>
              <a:t>Enforcement: hardware support + prohibit system calls that change protection state + verification at load-time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F4595-7C3D-414D-B03C-492F490968C7}"/>
              </a:ext>
            </a:extLst>
          </p:cNvPr>
          <p:cNvSpPr txBox="1"/>
          <p:nvPr/>
        </p:nvSpPr>
        <p:spPr>
          <a:xfrm>
            <a:off x="7945315" y="803112"/>
            <a:ext cx="3659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lnSpc>
                <a:spcPct val="100000"/>
              </a:lnSpc>
            </a:pPr>
            <a:r>
              <a:rPr lang="en-US" altLang="en-US" sz="1800" dirty="0">
                <a:solidFill>
                  <a:srgbClr val="FFFFFF"/>
                </a:solidFill>
              </a:rPr>
              <a:t>What about run-time code generation and self-modification?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9D037A-519E-1146-BE8B-E4B5A288BE18}"/>
              </a:ext>
            </a:extLst>
          </p:cNvPr>
          <p:cNvGrpSpPr/>
          <p:nvPr/>
        </p:nvGrpSpPr>
        <p:grpSpPr>
          <a:xfrm>
            <a:off x="10991070" y="1553535"/>
            <a:ext cx="286560" cy="1572120"/>
            <a:chOff x="10991070" y="1553535"/>
            <a:chExt cx="286560" cy="157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086899E-A43E-344C-A906-EBE3EC655627}"/>
                    </a:ext>
                  </a:extLst>
                </p14:cNvPr>
                <p14:cNvContentPartPr/>
                <p14:nvPr/>
              </p14:nvContentPartPr>
              <p14:xfrm>
                <a:off x="10991070" y="1553535"/>
                <a:ext cx="266400" cy="157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086899E-A43E-344C-A906-EBE3EC6556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973430" y="1535535"/>
                  <a:ext cx="302040" cy="16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E83E896-4B5C-6A4E-A325-7CB092174B1F}"/>
                    </a:ext>
                  </a:extLst>
                </p14:cNvPr>
                <p14:cNvContentPartPr/>
                <p14:nvPr/>
              </p14:nvContentPartPr>
              <p14:xfrm>
                <a:off x="11132550" y="3003615"/>
                <a:ext cx="145080" cy="122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E83E896-4B5C-6A4E-A325-7CB092174B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14910" y="2985615"/>
                  <a:ext cx="180720" cy="15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4671057"/>
      </p:ext>
    </p:extLst>
  </p:cSld>
  <p:clrMapOvr>
    <a:masterClrMapping/>
  </p:clrMapOvr>
  <p:transition advClick="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3">
            <a:extLst>
              <a:ext uri="{FF2B5EF4-FFF2-40B4-BE49-F238E27FC236}">
                <a16:creationId xmlns:a16="http://schemas.microsoft.com/office/drawing/2014/main" id="{E64AE4E5-4059-7B44-A994-61F8671618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Improving CFI Precision</a:t>
            </a: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72BCD00-3192-8348-BFBF-9C60370734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20"/>
            <a:ext cx="9663113" cy="3849624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Suppose a call from A goes to C, and a call from B goes to either C, or D (when can this happen?)</a:t>
            </a:r>
          </a:p>
          <a:p>
            <a:pPr lvl="1"/>
            <a:r>
              <a:rPr lang="en-US" altLang="en-US" sz="2000" dirty="0"/>
              <a:t>CFI will use the same tag for C and D, but this permits an invalid call from A to D</a:t>
            </a:r>
          </a:p>
          <a:p>
            <a:pPr lvl="1"/>
            <a:r>
              <a:rPr lang="en-US" altLang="en-US" sz="2000" dirty="0"/>
              <a:t>Possible solutions: (1) duplicate code or inline; (2) multiple tags</a:t>
            </a:r>
          </a:p>
          <a:p>
            <a:r>
              <a:rPr lang="en-US" altLang="en-US" sz="2400" dirty="0"/>
              <a:t>Function F is called first from A, then from B.  What’s a valid destination for its return?</a:t>
            </a:r>
          </a:p>
          <a:p>
            <a:pPr lvl="1"/>
            <a:r>
              <a:rPr lang="en-US" altLang="en-US" sz="2000" dirty="0"/>
              <a:t>CFI will use the same tag for both call sites, but this allows F to return to B after being called from A</a:t>
            </a:r>
          </a:p>
          <a:p>
            <a:pPr lvl="1"/>
            <a:r>
              <a:rPr lang="en-US" altLang="en-US" sz="2000" dirty="0"/>
              <a:t>Solution: </a:t>
            </a:r>
            <a:r>
              <a:rPr lang="en-US" altLang="en-US" sz="2000" dirty="0">
                <a:solidFill>
                  <a:srgbClr val="C00000"/>
                </a:solidFill>
              </a:rPr>
              <a:t>shadow call stack</a:t>
            </a:r>
          </a:p>
        </p:txBody>
      </p:sp>
    </p:spTree>
    <p:extLst>
      <p:ext uri="{BB962C8B-B14F-4D97-AF65-F5344CB8AC3E}">
        <p14:creationId xmlns:p14="http://schemas.microsoft.com/office/powerpoint/2010/main" val="378269954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35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67587" name="Rectangle 7">
            <a:extLst>
              <a:ext uri="{FF2B5EF4-FFF2-40B4-BE49-F238E27FC236}">
                <a16:creationId xmlns:a16="http://schemas.microsoft.com/office/drawing/2014/main" id="{B5FC6846-3567-0A4E-9CE4-3A42CF1150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altLang="en-US" sz="4400" dirty="0">
                <a:solidFill>
                  <a:srgbClr val="FFFFFF"/>
                </a:solidFill>
              </a:rPr>
              <a:t>CFI Security Guarantees</a:t>
            </a:r>
          </a:p>
        </p:txBody>
      </p:sp>
      <p:sp>
        <p:nvSpPr>
          <p:cNvPr id="27652" name="Rectangle 8">
            <a:extLst>
              <a:ext uri="{FF2B5EF4-FFF2-40B4-BE49-F238E27FC236}">
                <a16:creationId xmlns:a16="http://schemas.microsoft.com/office/drawing/2014/main" id="{B176E757-5E8F-D041-8B7E-676E6374B5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en-US" altLang="en-US" sz="2400" dirty="0">
                <a:solidFill>
                  <a:srgbClr val="FFFFFF"/>
                </a:solidFill>
              </a:rPr>
              <a:t>Effective against attacks based on illegitimate control-flow transfer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Stack-based buffer overflow, return-to-</a:t>
            </a:r>
            <a:r>
              <a:rPr lang="en-US" altLang="en-US" sz="2000" dirty="0" err="1">
                <a:solidFill>
                  <a:srgbClr val="FFFFFF"/>
                </a:solidFill>
              </a:rPr>
              <a:t>libc</a:t>
            </a:r>
            <a:r>
              <a:rPr lang="en-US" altLang="en-US" sz="2000" dirty="0">
                <a:solidFill>
                  <a:srgbClr val="FFFFFF"/>
                </a:solidFill>
              </a:rPr>
              <a:t> exploits, function pointer overwrite</a:t>
            </a:r>
          </a:p>
          <a:p>
            <a:r>
              <a:rPr lang="en-US" altLang="en-US" sz="2400" dirty="0">
                <a:solidFill>
                  <a:srgbClr val="FFFFFF"/>
                </a:solidFill>
              </a:rPr>
              <a:t>Does </a:t>
            </a:r>
            <a:r>
              <a:rPr lang="en-US" altLang="en-US" sz="2400" u="sng" dirty="0">
                <a:solidFill>
                  <a:srgbClr val="FFFFFF"/>
                </a:solidFill>
              </a:rPr>
              <a:t>not</a:t>
            </a:r>
            <a:r>
              <a:rPr lang="en-US" altLang="en-US" sz="2400" dirty="0">
                <a:solidFill>
                  <a:srgbClr val="FFFFFF"/>
                </a:solidFill>
              </a:rPr>
              <a:t> protect against attacks that do not violate the program’s original CFG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Incorrect arguments to system calls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Substitution of file names</a:t>
            </a:r>
          </a:p>
          <a:p>
            <a:pPr lvl="1"/>
            <a:r>
              <a:rPr lang="en-US" altLang="en-US" sz="2000" dirty="0">
                <a:solidFill>
                  <a:srgbClr val="FFFFFF"/>
                </a:solidFill>
              </a:rPr>
              <a:t>Other data-only attacks</a:t>
            </a:r>
          </a:p>
        </p:txBody>
      </p:sp>
    </p:spTree>
    <p:extLst>
      <p:ext uri="{BB962C8B-B14F-4D97-AF65-F5344CB8AC3E}">
        <p14:creationId xmlns:p14="http://schemas.microsoft.com/office/powerpoint/2010/main" val="132844833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7">
            <a:extLst>
              <a:ext uri="{FF2B5EF4-FFF2-40B4-BE49-F238E27FC236}">
                <a16:creationId xmlns:a16="http://schemas.microsoft.com/office/drawing/2014/main" id="{878D368B-16D1-614D-BF0B-EA9C74325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Possible Execution of Memory</a:t>
            </a:r>
          </a:p>
        </p:txBody>
      </p:sp>
      <p:pic>
        <p:nvPicPr>
          <p:cNvPr id="68612" name="Picture 5" descr="erlingsson.png">
            <a:extLst>
              <a:ext uri="{FF2B5EF4-FFF2-40B4-BE49-F238E27FC236}">
                <a16:creationId xmlns:a16="http://schemas.microsoft.com/office/drawing/2014/main" id="{343D460F-5E11-924F-9D60-F8AC432DC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1900581"/>
            <a:ext cx="8221663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071A24-9B1F-3A41-9A82-EAEDD460D8E0}"/>
              </a:ext>
            </a:extLst>
          </p:cNvPr>
          <p:cNvSpPr txBox="1"/>
          <p:nvPr/>
        </p:nvSpPr>
        <p:spPr>
          <a:xfrm>
            <a:off x="9639582" y="406396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Credit: </a:t>
            </a:r>
            <a:r>
              <a:rPr lang="en-US" sz="1600" i="1" dirty="0" err="1"/>
              <a:t>Ulfar</a:t>
            </a:r>
            <a:r>
              <a:rPr lang="en-US" sz="1600" i="1" dirty="0"/>
              <a:t> </a:t>
            </a:r>
            <a:r>
              <a:rPr lang="en-US" sz="1600" i="1" dirty="0" err="1"/>
              <a:t>Erlingsson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66116809"/>
      </p:ext>
    </p:extLst>
  </p:cSld>
  <p:clrMapOvr>
    <a:masterClrMapping/>
  </p:clrMapOvr>
  <p:transition advClick="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014194"/>
            <a:ext cx="7224713" cy="1473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Protects indirect calls by checking against a bitmask of </a:t>
            </a:r>
            <a:r>
              <a:rPr lang="en-US" sz="2400" b="1" dirty="0"/>
              <a:t>all valid function entry points </a:t>
            </a:r>
            <a:r>
              <a:rPr lang="en-US" sz="2400" dirty="0"/>
              <a:t>in the executable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9" t="14813"/>
          <a:stretch/>
        </p:blipFill>
        <p:spPr>
          <a:xfrm>
            <a:off x="1352550" y="3230080"/>
            <a:ext cx="6052304" cy="1687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8805" y="3287615"/>
            <a:ext cx="2781531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ensures the target is</a:t>
            </a:r>
            <a:br>
              <a:rPr lang="en-US" sz="2400" dirty="0"/>
            </a:br>
            <a:r>
              <a:rPr lang="en-US" sz="2400" dirty="0"/>
              <a:t>the entry point of a</a:t>
            </a:r>
            <a:br>
              <a:rPr lang="en-US" sz="2400" dirty="0"/>
            </a:br>
            <a:r>
              <a:rPr lang="en-US" sz="2400" dirty="0"/>
              <a:t>function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4555435" y="3555544"/>
            <a:ext cx="2996438" cy="504672"/>
          </a:xfrm>
          <a:custGeom>
            <a:avLst/>
            <a:gdLst>
              <a:gd name="connsiteX0" fmla="*/ 2996438 w 2996438"/>
              <a:gd name="connsiteY0" fmla="*/ 0 h 504672"/>
              <a:gd name="connsiteX1" fmla="*/ 1834065 w 2996438"/>
              <a:gd name="connsiteY1" fmla="*/ 108488 h 504672"/>
              <a:gd name="connsiteX2" fmla="*/ 160248 w 2996438"/>
              <a:gd name="connsiteY2" fmla="*/ 464949 h 504672"/>
              <a:gd name="connsiteX3" fmla="*/ 67258 w 2996438"/>
              <a:gd name="connsiteY3" fmla="*/ 495945 h 50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6438" h="504672">
                <a:moveTo>
                  <a:pt x="2996438" y="0"/>
                </a:moveTo>
                <a:cubicBezTo>
                  <a:pt x="2651600" y="15498"/>
                  <a:pt x="2306763" y="30997"/>
                  <a:pt x="1834065" y="108488"/>
                </a:cubicBezTo>
                <a:cubicBezTo>
                  <a:pt x="1361367" y="185979"/>
                  <a:pt x="454716" y="400373"/>
                  <a:pt x="160248" y="464949"/>
                </a:cubicBezTo>
                <a:cubicBezTo>
                  <a:pt x="-134220" y="529525"/>
                  <a:pt x="67258" y="495945"/>
                  <a:pt x="67258" y="49594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03A7F56-2343-A445-B695-33A4F262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Control-Flow Guard (CFG) in Windows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70665-8166-7842-9801-9B7C8BF5FC15}"/>
              </a:ext>
            </a:extLst>
          </p:cNvPr>
          <p:cNvSpPr txBox="1"/>
          <p:nvPr/>
        </p:nvSpPr>
        <p:spPr>
          <a:xfrm>
            <a:off x="8225105" y="497176"/>
            <a:ext cx="339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Print" panose="02000800000000000000" pitchFamily="2" charset="0"/>
              </a:rPr>
              <a:t>Poor man’s CFI, sort of…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5E354-92BF-694C-8621-D5C8964EA2F7}"/>
              </a:ext>
            </a:extLst>
          </p:cNvPr>
          <p:cNvSpPr txBox="1"/>
          <p:nvPr/>
        </p:nvSpPr>
        <p:spPr>
          <a:xfrm>
            <a:off x="1352550" y="5567738"/>
            <a:ext cx="10058400" cy="830997"/>
          </a:xfrm>
          <a:prstGeom prst="rect">
            <a:avLst/>
          </a:prstGeom>
          <a:solidFill>
            <a:srgbClr val="FF7E79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Does not prevent attacker from causing a jump to a valid 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wrong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Hard to build accurate control flow graph statically</a:t>
            </a:r>
          </a:p>
        </p:txBody>
      </p:sp>
    </p:spTree>
    <p:extLst>
      <p:ext uri="{BB962C8B-B14F-4D97-AF65-F5344CB8AC3E}">
        <p14:creationId xmlns:p14="http://schemas.microsoft.com/office/powerpoint/2010/main" val="22198548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B1551E-3B02-404C-9166-D6F8117B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Intel’s CET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6916952" cy="3849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New </a:t>
            </a:r>
            <a:r>
              <a:rPr lang="en-US" sz="2400" b="1" dirty="0" err="1">
                <a:solidFill>
                  <a:srgbClr val="C00000"/>
                </a:solidFill>
              </a:rPr>
              <a:t>EndBranch</a:t>
            </a:r>
            <a:r>
              <a:rPr lang="en-US" sz="2400" dirty="0">
                <a:solidFill>
                  <a:srgbClr val="C00000"/>
                </a:solidFill>
              </a:rPr>
              <a:t> (ENDBR64) instruction</a:t>
            </a:r>
          </a:p>
          <a:p>
            <a:pPr>
              <a:spcBef>
                <a:spcPts val="1176"/>
              </a:spcBef>
            </a:pPr>
            <a:r>
              <a:rPr lang="en-US" sz="2400" dirty="0"/>
              <a:t>Compiler inserts </a:t>
            </a:r>
            <a:r>
              <a:rPr lang="en-US" sz="2400" b="1" dirty="0" err="1"/>
              <a:t>EndBranch</a:t>
            </a:r>
            <a:r>
              <a:rPr lang="en-US" sz="2400" b="1" dirty="0"/>
              <a:t> </a:t>
            </a:r>
            <a:r>
              <a:rPr lang="en-US" sz="2400" dirty="0"/>
              <a:t>at all valid destinations of control transfers</a:t>
            </a:r>
          </a:p>
          <a:p>
            <a:pPr>
              <a:spcBef>
                <a:spcPts val="1176"/>
              </a:spcBef>
            </a:pPr>
            <a:r>
              <a:rPr lang="en-US" sz="2400" dirty="0"/>
              <a:t>After an indirect </a:t>
            </a:r>
            <a:r>
              <a:rPr lang="en-US" sz="2400" b="1" dirty="0"/>
              <a:t>JMP</a:t>
            </a:r>
            <a:r>
              <a:rPr lang="en-US" sz="2400" dirty="0"/>
              <a:t> or </a:t>
            </a:r>
            <a:r>
              <a:rPr lang="en-US" sz="2400" b="1" dirty="0"/>
              <a:t>CALL</a:t>
            </a:r>
            <a:r>
              <a:rPr lang="en-US" sz="2400" dirty="0"/>
              <a:t>, the next instruction in the instruction stream must be </a:t>
            </a:r>
            <a:r>
              <a:rPr lang="en-US" sz="2400" b="1" dirty="0" err="1"/>
              <a:t>EndBranch</a:t>
            </a:r>
            <a:endParaRPr lang="en-US" sz="2400" b="1" dirty="0"/>
          </a:p>
          <a:p>
            <a:pPr>
              <a:spcBef>
                <a:spcPts val="1776"/>
              </a:spcBef>
            </a:pPr>
            <a:r>
              <a:rPr lang="en-US" sz="2400" dirty="0"/>
              <a:t>If not, then trigger a #CP fault and halt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610600" y="1752600"/>
            <a:ext cx="1447800" cy="1504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call </a:t>
            </a:r>
            <a:r>
              <a:rPr lang="en-US" sz="2000" dirty="0" err="1">
                <a:solidFill>
                  <a:schemeClr val="tx1"/>
                </a:solidFill>
              </a:rPr>
              <a:t>eax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0" y="1716586"/>
            <a:ext cx="3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0" y="2573836"/>
            <a:ext cx="3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⦚</a:t>
            </a:r>
          </a:p>
        </p:txBody>
      </p:sp>
      <p:sp>
        <p:nvSpPr>
          <p:cNvPr id="7" name="Rectangle 6"/>
          <p:cNvSpPr/>
          <p:nvPr/>
        </p:nvSpPr>
        <p:spPr>
          <a:xfrm>
            <a:off x="8623300" y="3714750"/>
            <a:ext cx="1447800" cy="1771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endbranch</a:t>
            </a:r>
            <a:endParaRPr lang="en-US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add </a:t>
            </a:r>
            <a:r>
              <a:rPr lang="en-US" sz="2000" dirty="0" err="1">
                <a:solidFill>
                  <a:schemeClr val="tx1"/>
                </a:solidFill>
              </a:rPr>
              <a:t>ebp</a:t>
            </a:r>
            <a:r>
              <a:rPr lang="en-US" sz="2000" dirty="0">
                <a:solidFill>
                  <a:schemeClr val="tx1"/>
                </a:solidFill>
              </a:rPr>
              <a:t>,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0200" y="4876802"/>
            <a:ext cx="3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⦚</a:t>
            </a:r>
          </a:p>
        </p:txBody>
      </p:sp>
      <p:sp>
        <p:nvSpPr>
          <p:cNvPr id="19" name="Freeform 18"/>
          <p:cNvSpPr/>
          <p:nvPr/>
        </p:nvSpPr>
        <p:spPr>
          <a:xfrm>
            <a:off x="10058400" y="2501900"/>
            <a:ext cx="393700" cy="1371600"/>
          </a:xfrm>
          <a:custGeom>
            <a:avLst/>
            <a:gdLst>
              <a:gd name="connsiteX0" fmla="*/ 0 w 393700"/>
              <a:gd name="connsiteY0" fmla="*/ 0 h 1371600"/>
              <a:gd name="connsiteX1" fmla="*/ 393700 w 393700"/>
              <a:gd name="connsiteY1" fmla="*/ 0 h 1371600"/>
              <a:gd name="connsiteX2" fmla="*/ 393700 w 393700"/>
              <a:gd name="connsiteY2" fmla="*/ 1371600 h 1371600"/>
              <a:gd name="connsiteX3" fmla="*/ 63500 w 393700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700" h="1371600">
                <a:moveTo>
                  <a:pt x="0" y="0"/>
                </a:moveTo>
                <a:lnTo>
                  <a:pt x="393700" y="0"/>
                </a:lnTo>
                <a:lnTo>
                  <a:pt x="393700" y="1371600"/>
                </a:lnTo>
                <a:lnTo>
                  <a:pt x="63500" y="137160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207500" y="4001871"/>
            <a:ext cx="3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⦚</a:t>
            </a:r>
          </a:p>
        </p:txBody>
      </p:sp>
      <p:sp>
        <p:nvSpPr>
          <p:cNvPr id="21" name="Freeform 20"/>
          <p:cNvSpPr/>
          <p:nvPr/>
        </p:nvSpPr>
        <p:spPr>
          <a:xfrm flipH="1">
            <a:off x="8280400" y="2534366"/>
            <a:ext cx="289068" cy="2158285"/>
          </a:xfrm>
          <a:custGeom>
            <a:avLst/>
            <a:gdLst>
              <a:gd name="connsiteX0" fmla="*/ 0 w 393700"/>
              <a:gd name="connsiteY0" fmla="*/ 0 h 1371600"/>
              <a:gd name="connsiteX1" fmla="*/ 393700 w 393700"/>
              <a:gd name="connsiteY1" fmla="*/ 0 h 1371600"/>
              <a:gd name="connsiteX2" fmla="*/ 393700 w 393700"/>
              <a:gd name="connsiteY2" fmla="*/ 1371600 h 1371600"/>
              <a:gd name="connsiteX3" fmla="*/ 63500 w 393700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700" h="1371600">
                <a:moveTo>
                  <a:pt x="0" y="0"/>
                </a:moveTo>
                <a:lnTo>
                  <a:pt x="393700" y="0"/>
                </a:lnTo>
                <a:lnTo>
                  <a:pt x="393700" y="1371600"/>
                </a:lnTo>
                <a:lnTo>
                  <a:pt x="63500" y="1371600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884" y="3280141"/>
            <a:ext cx="482600" cy="593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69C047-FAC4-9348-A5CF-2975DD1946CA}"/>
              </a:ext>
            </a:extLst>
          </p:cNvPr>
          <p:cNvSpPr txBox="1"/>
          <p:nvPr/>
        </p:nvSpPr>
        <p:spPr>
          <a:xfrm>
            <a:off x="7579686" y="535395"/>
            <a:ext cx="3919663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Deployed in Intel Tiger Lake (2020)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AEC91-6E1A-8444-8759-D22F93DF85FF}"/>
              </a:ext>
            </a:extLst>
          </p:cNvPr>
          <p:cNvSpPr txBox="1"/>
          <p:nvPr/>
        </p:nvSpPr>
        <p:spPr>
          <a:xfrm>
            <a:off x="1352550" y="5567738"/>
            <a:ext cx="10058400" cy="830997"/>
          </a:xfrm>
          <a:prstGeom prst="rect">
            <a:avLst/>
          </a:prstGeom>
          <a:solidFill>
            <a:srgbClr val="FF7E79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Does not prevent attacker from causing a jump to a valid </a:t>
            </a:r>
            <a:r>
              <a:rPr lang="en-US" sz="2400" b="1" u="sng" dirty="0">
                <a:solidFill>
                  <a:schemeClr val="accent4">
                    <a:lumMod val="50000"/>
                  </a:schemeClr>
                </a:solidFill>
              </a:rPr>
              <a:t>wrong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Hard to build accurate control flow graph statically</a:t>
            </a:r>
          </a:p>
        </p:txBody>
      </p:sp>
    </p:spTree>
    <p:extLst>
      <p:ext uri="{BB962C8B-B14F-4D97-AF65-F5344CB8AC3E}">
        <p14:creationId xmlns:p14="http://schemas.microsoft.com/office/powerpoint/2010/main" val="17429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1587" y="1927381"/>
            <a:ext cx="8382000" cy="407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a typeface="Consolas" charset="0"/>
                <a:cs typeface="Consolas" charset="0"/>
              </a:rPr>
              <a:t>void </a:t>
            </a:r>
            <a:r>
              <a:rPr lang="en-US" sz="2200" b="1" dirty="0" err="1">
                <a:ea typeface="Consolas" charset="0"/>
                <a:cs typeface="Consolas" charset="0"/>
              </a:rPr>
              <a:t>HandshakeHandler</a:t>
            </a:r>
            <a:r>
              <a:rPr lang="en-US" sz="2200" dirty="0">
                <a:ea typeface="Consolas" charset="0"/>
                <a:cs typeface="Consolas" charset="0"/>
              </a:rPr>
              <a:t>(Session *s, char *</a:t>
            </a:r>
            <a:r>
              <a:rPr lang="en-US" sz="2200" dirty="0" err="1">
                <a:ea typeface="Consolas" charset="0"/>
                <a:cs typeface="Consolas" charset="0"/>
              </a:rPr>
              <a:t>pkt</a:t>
            </a:r>
            <a:r>
              <a:rPr lang="en-US" sz="2200" dirty="0"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ts val="450"/>
              </a:spcBef>
            </a:pPr>
            <a:r>
              <a:rPr lang="en-US" sz="2200" dirty="0">
                <a:ea typeface="Consolas" charset="0"/>
                <a:cs typeface="Consolas" charset="0"/>
              </a:rPr>
              <a:t>      s-&gt;</a:t>
            </a:r>
            <a:r>
              <a:rPr lang="en-US" sz="2200" dirty="0" err="1">
                <a:ea typeface="Consolas" charset="0"/>
                <a:cs typeface="Consolas" charset="0"/>
              </a:rPr>
              <a:t>hdlr</a:t>
            </a:r>
            <a:r>
              <a:rPr lang="en-US" sz="2200" dirty="0">
                <a:ea typeface="Consolas" charset="0"/>
                <a:cs typeface="Consolas" charset="0"/>
              </a:rPr>
              <a:t> = &amp;</a:t>
            </a:r>
            <a:r>
              <a:rPr lang="en-US" sz="2200" b="1" dirty="0" err="1">
                <a:ea typeface="Consolas" charset="0"/>
                <a:cs typeface="Consolas" charset="0"/>
              </a:rPr>
              <a:t>LoginHandler</a:t>
            </a:r>
            <a:r>
              <a:rPr lang="en-US" sz="2200" dirty="0">
                <a:ea typeface="Consolas" charset="0"/>
                <a:cs typeface="Consolas" charset="0"/>
              </a:rPr>
              <a:t>;</a:t>
            </a:r>
          </a:p>
          <a:p>
            <a:pPr>
              <a:spcBef>
                <a:spcPts val="450"/>
              </a:spcBef>
            </a:pPr>
            <a:r>
              <a:rPr lang="en-US" sz="2200" dirty="0">
                <a:ea typeface="Consolas" charset="0"/>
                <a:cs typeface="Consolas" charset="0"/>
              </a:rPr>
              <a:t>      </a:t>
            </a:r>
            <a:r>
              <a:rPr lang="is-IS" sz="2200" dirty="0">
                <a:ea typeface="Consolas" charset="0"/>
                <a:cs typeface="Consolas" charset="0"/>
              </a:rPr>
              <a:t>... Buffer overflow over Session struct ...</a:t>
            </a:r>
            <a:endParaRPr lang="en-US" sz="2200" dirty="0">
              <a:ea typeface="Consolas" charset="0"/>
              <a:cs typeface="Consolas" charset="0"/>
            </a:endParaRPr>
          </a:p>
          <a:p>
            <a:r>
              <a:rPr lang="en-US" sz="2200" dirty="0">
                <a:ea typeface="Consolas" charset="0"/>
                <a:cs typeface="Consolas" charset="0"/>
              </a:rPr>
              <a:t>}</a:t>
            </a:r>
          </a:p>
          <a:p>
            <a:endParaRPr lang="en-US" sz="2200" dirty="0">
              <a:ea typeface="Consolas" charset="0"/>
              <a:cs typeface="Consolas" charset="0"/>
            </a:endParaRPr>
          </a:p>
          <a:p>
            <a:r>
              <a:rPr lang="en-US" sz="2200" dirty="0">
                <a:ea typeface="Consolas" charset="0"/>
                <a:cs typeface="Consolas" charset="0"/>
              </a:rPr>
              <a:t>void </a:t>
            </a:r>
            <a:r>
              <a:rPr lang="en-US" sz="2200" b="1" dirty="0" err="1">
                <a:ea typeface="Consolas" charset="0"/>
                <a:cs typeface="Consolas" charset="0"/>
              </a:rPr>
              <a:t>LoginHandler</a:t>
            </a:r>
            <a:r>
              <a:rPr lang="en-US" sz="2200" dirty="0">
                <a:ea typeface="Consolas" charset="0"/>
                <a:cs typeface="Consolas" charset="0"/>
              </a:rPr>
              <a:t>(Session *s, char *</a:t>
            </a:r>
            <a:r>
              <a:rPr lang="en-US" sz="2200" dirty="0" err="1">
                <a:ea typeface="Consolas" charset="0"/>
                <a:cs typeface="Consolas" charset="0"/>
              </a:rPr>
              <a:t>pkt</a:t>
            </a:r>
            <a:r>
              <a:rPr lang="en-US" sz="2200" dirty="0">
                <a:ea typeface="Consolas" charset="0"/>
                <a:cs typeface="Consolas" charset="0"/>
              </a:rPr>
              <a:t>) {</a:t>
            </a:r>
          </a:p>
          <a:p>
            <a:pPr>
              <a:spcBef>
                <a:spcPts val="450"/>
              </a:spcBef>
            </a:pPr>
            <a:r>
              <a:rPr lang="en-US" sz="2200" dirty="0">
                <a:ea typeface="Consolas" charset="0"/>
                <a:cs typeface="Consolas" charset="0"/>
              </a:rPr>
              <a:t>      bool </a:t>
            </a:r>
            <a:r>
              <a:rPr lang="en-US" sz="2200" dirty="0" err="1">
                <a:ea typeface="Consolas" charset="0"/>
                <a:cs typeface="Consolas" charset="0"/>
              </a:rPr>
              <a:t>auth</a:t>
            </a:r>
            <a:r>
              <a:rPr lang="en-US" sz="2200" dirty="0">
                <a:ea typeface="Consolas" charset="0"/>
                <a:cs typeface="Consolas" charset="0"/>
              </a:rPr>
              <a:t> = </a:t>
            </a:r>
            <a:r>
              <a:rPr lang="en-US" sz="2200" b="1" dirty="0" err="1">
                <a:ea typeface="Consolas" charset="0"/>
                <a:cs typeface="Consolas" charset="0"/>
              </a:rPr>
              <a:t>CheckCredentials</a:t>
            </a:r>
            <a:r>
              <a:rPr lang="en-US" sz="2200" dirty="0">
                <a:ea typeface="Consolas" charset="0"/>
                <a:cs typeface="Consolas" charset="0"/>
              </a:rPr>
              <a:t>(</a:t>
            </a:r>
            <a:r>
              <a:rPr lang="en-US" sz="2200" dirty="0" err="1">
                <a:ea typeface="Consolas" charset="0"/>
                <a:cs typeface="Consolas" charset="0"/>
              </a:rPr>
              <a:t>pkt</a:t>
            </a:r>
            <a:r>
              <a:rPr lang="en-US" sz="2200" dirty="0">
                <a:ea typeface="Consolas" charset="0"/>
                <a:cs typeface="Consolas" charset="0"/>
              </a:rPr>
              <a:t>);</a:t>
            </a:r>
          </a:p>
          <a:p>
            <a:pPr>
              <a:spcBef>
                <a:spcPts val="450"/>
              </a:spcBef>
            </a:pPr>
            <a:r>
              <a:rPr lang="en-US" sz="2200" dirty="0">
                <a:ea typeface="Consolas" charset="0"/>
                <a:cs typeface="Consolas" charset="0"/>
              </a:rPr>
              <a:t>      s-&gt;</a:t>
            </a:r>
            <a:r>
              <a:rPr lang="en-US" sz="2200" dirty="0" err="1">
                <a:ea typeface="Consolas" charset="0"/>
                <a:cs typeface="Consolas" charset="0"/>
              </a:rPr>
              <a:t>dhandler</a:t>
            </a:r>
            <a:r>
              <a:rPr lang="en-US" sz="2200" dirty="0">
                <a:ea typeface="Consolas" charset="0"/>
                <a:cs typeface="Consolas" charset="0"/>
              </a:rPr>
              <a:t> = &amp;</a:t>
            </a:r>
            <a:r>
              <a:rPr lang="en-US" sz="2200" b="1" dirty="0" err="1">
                <a:ea typeface="Consolas" charset="0"/>
                <a:cs typeface="Consolas" charset="0"/>
              </a:rPr>
              <a:t>DataHandler</a:t>
            </a:r>
            <a:r>
              <a:rPr lang="en-US" sz="2200" dirty="0">
                <a:ea typeface="Consolas" charset="0"/>
                <a:cs typeface="Consolas" charset="0"/>
              </a:rPr>
              <a:t>;</a:t>
            </a:r>
          </a:p>
          <a:p>
            <a:r>
              <a:rPr lang="en-US" sz="2200" dirty="0">
                <a:ea typeface="Consolas" charset="0"/>
                <a:cs typeface="Consolas" charset="0"/>
              </a:rPr>
              <a:t>}</a:t>
            </a:r>
          </a:p>
          <a:p>
            <a:endParaRPr lang="en-US" sz="2200" dirty="0">
              <a:ea typeface="Consolas" charset="0"/>
              <a:cs typeface="Consolas" charset="0"/>
            </a:endParaRPr>
          </a:p>
          <a:p>
            <a:r>
              <a:rPr lang="en-US" sz="2200" dirty="0">
                <a:ea typeface="Consolas" charset="0"/>
                <a:cs typeface="Consolas" charset="0"/>
              </a:rPr>
              <a:t>void </a:t>
            </a:r>
            <a:r>
              <a:rPr lang="en-US" sz="2200" b="1" dirty="0" err="1">
                <a:ea typeface="Consolas" charset="0"/>
                <a:cs typeface="Consolas" charset="0"/>
              </a:rPr>
              <a:t>DataHandler</a:t>
            </a:r>
            <a:r>
              <a:rPr lang="en-US" sz="2200" dirty="0">
                <a:ea typeface="Consolas" charset="0"/>
                <a:cs typeface="Consolas" charset="0"/>
              </a:rPr>
              <a:t>(Session *s, char *</a:t>
            </a:r>
            <a:r>
              <a:rPr lang="en-US" sz="2200" dirty="0" err="1">
                <a:ea typeface="Consolas" charset="0"/>
                <a:cs typeface="Consolas" charset="0"/>
              </a:rPr>
              <a:t>pkt</a:t>
            </a:r>
            <a:r>
              <a:rPr lang="en-US" sz="2200" dirty="0">
                <a:ea typeface="Consolas" charset="0"/>
                <a:cs typeface="Consolas" charset="0"/>
              </a:rPr>
              <a:t>);</a:t>
            </a:r>
          </a:p>
        </p:txBody>
      </p:sp>
      <p:sp>
        <p:nvSpPr>
          <p:cNvPr id="6" name="Right Arrow 5"/>
          <p:cNvSpPr/>
          <p:nvPr/>
        </p:nvSpPr>
        <p:spPr>
          <a:xfrm rot="10800000">
            <a:off x="6832991" y="2453666"/>
            <a:ext cx="1356280" cy="2346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8189270" y="2344704"/>
            <a:ext cx="29359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Attacker controls handler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5686" y="4029601"/>
            <a:ext cx="3748612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flat">
            <a:solidFill>
              <a:srgbClr val="FF0000"/>
            </a:solidFill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static control-flow graph permits attacker to call </a:t>
            </a:r>
            <a:r>
              <a:rPr lang="en-US" sz="2000" b="1" dirty="0" err="1"/>
              <a:t>DataHandler</a:t>
            </a:r>
            <a:r>
              <a:rPr lang="en-US" sz="2000" dirty="0"/>
              <a:t> to bypass authentication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76CB7-6BFE-D84A-AAC7-0D3B6D3F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CFG and CET</a:t>
            </a:r>
          </a:p>
        </p:txBody>
      </p:sp>
    </p:spTree>
    <p:extLst>
      <p:ext uri="{BB962C8B-B14F-4D97-AF65-F5344CB8AC3E}">
        <p14:creationId xmlns:p14="http://schemas.microsoft.com/office/powerpoint/2010/main" val="31592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25730A-5B9F-FD41-96F4-0EF81E18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CFI (CCFI)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 anchor="t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400" dirty="0"/>
              <a:t>Every time a jump address is written/copied anywhere in memory, compute 64-bit  AES-MAC and append to address</a:t>
            </a:r>
          </a:p>
          <a:p>
            <a:pPr marL="0" indent="0">
              <a:buClr>
                <a:schemeClr val="tx1"/>
              </a:buClr>
              <a:buNone/>
              <a:tabLst>
                <a:tab pos="766763" algn="l"/>
                <a:tab pos="2057400" algn="l"/>
              </a:tabLst>
            </a:pPr>
            <a:r>
              <a:rPr lang="en-US" sz="2400" dirty="0"/>
              <a:t>On heap:   </a:t>
            </a:r>
            <a:r>
              <a:rPr lang="en-US" sz="2400" b="1" dirty="0">
                <a:solidFill>
                  <a:srgbClr val="7030A0"/>
                </a:solidFill>
              </a:rPr>
              <a:t>tag =  AES(k, </a:t>
            </a:r>
            <a:r>
              <a:rPr lang="en-US" sz="2400" b="1" dirty="0">
                <a:solidFill>
                  <a:srgbClr val="FF0000"/>
                </a:solidFill>
              </a:rPr>
              <a:t>(jump-address, 0 </a:t>
            </a:r>
            <a:r>
              <a:rPr lang="en-US" sz="2400" b="1" dirty="0" err="1">
                <a:solidFill>
                  <a:srgbClr val="FF0000"/>
                </a:solidFill>
              </a:rPr>
              <a:t>ll</a:t>
            </a:r>
            <a:r>
              <a:rPr lang="en-US" sz="2400" b="1" dirty="0">
                <a:solidFill>
                  <a:srgbClr val="FF0000"/>
                </a:solidFill>
              </a:rPr>
              <a:t> source-address) </a:t>
            </a:r>
            <a:r>
              <a:rPr lang="en-US" sz="2400" b="1" dirty="0">
                <a:solidFill>
                  <a:srgbClr val="7030A0"/>
                </a:solidFill>
              </a:rPr>
              <a:t>)</a:t>
            </a:r>
          </a:p>
          <a:p>
            <a:pPr marL="0" indent="0">
              <a:buClr>
                <a:schemeClr val="tx1"/>
              </a:buClr>
              <a:buNone/>
              <a:tabLst>
                <a:tab pos="766763" algn="l"/>
                <a:tab pos="2057400" algn="l"/>
              </a:tabLst>
            </a:pPr>
            <a:r>
              <a:rPr lang="en-US" sz="2400" dirty="0"/>
              <a:t>On stack:   </a:t>
            </a:r>
            <a:r>
              <a:rPr lang="en-US" sz="2400" b="1" dirty="0">
                <a:solidFill>
                  <a:srgbClr val="7030A0"/>
                </a:solidFill>
              </a:rPr>
              <a:t>tag =  AES(k, </a:t>
            </a:r>
            <a:r>
              <a:rPr lang="en-US" sz="2400" b="1" dirty="0">
                <a:solidFill>
                  <a:srgbClr val="FF0000"/>
                </a:solidFill>
              </a:rPr>
              <a:t>(jump-address, 1 </a:t>
            </a:r>
            <a:r>
              <a:rPr lang="en-US" sz="2400" b="1" dirty="0" err="1">
                <a:solidFill>
                  <a:srgbClr val="FF0000"/>
                </a:solidFill>
              </a:rPr>
              <a:t>ll</a:t>
            </a:r>
            <a:r>
              <a:rPr lang="en-US" sz="2400" b="1" dirty="0">
                <a:solidFill>
                  <a:srgbClr val="FF0000"/>
                </a:solidFill>
              </a:rPr>
              <a:t> stack-frame) </a:t>
            </a:r>
            <a:r>
              <a:rPr lang="en-US" sz="2400" b="1" dirty="0">
                <a:solidFill>
                  <a:srgbClr val="7030A0"/>
                </a:solidFill>
              </a:rPr>
              <a:t>)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400" dirty="0"/>
          </a:p>
          <a:p>
            <a:pPr marL="0" indent="0">
              <a:buClr>
                <a:schemeClr val="tx1"/>
              </a:buClr>
              <a:buNone/>
            </a:pPr>
            <a:r>
              <a:rPr lang="en-US" sz="2400" dirty="0"/>
              <a:t>Before control transfer, verify AES-MAC and crash if invalid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400" dirty="0"/>
          </a:p>
          <a:p>
            <a:pPr marL="0" indent="0">
              <a:buClr>
                <a:schemeClr val="tx1"/>
              </a:buClr>
              <a:buNone/>
            </a:pPr>
            <a:r>
              <a:rPr lang="en-US" sz="2400" dirty="0"/>
              <a:t>Where to store key k?           In </a:t>
            </a:r>
            <a:r>
              <a:rPr lang="en-US" sz="2400" dirty="0" err="1"/>
              <a:t>xmm</a:t>
            </a:r>
            <a:r>
              <a:rPr lang="en-US" sz="2400" dirty="0"/>
              <a:t> registers   (not memory)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 marL="0" indent="0">
              <a:buClr>
                <a:schemeClr val="tx1"/>
              </a:buClr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9775F-1A22-BF4C-B041-DE711F81FC77}"/>
              </a:ext>
            </a:extLst>
          </p:cNvPr>
          <p:cNvSpPr txBox="1"/>
          <p:nvPr/>
        </p:nvSpPr>
        <p:spPr>
          <a:xfrm>
            <a:off x="8010525" y="539320"/>
            <a:ext cx="363753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also ARM pointer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9513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77789" y="2428102"/>
            <a:ext cx="136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memory </a:t>
            </a:r>
          </a:p>
          <a:p>
            <a:r>
              <a:rPr lang="en-US" sz="1600" dirty="0"/>
              <a:t>addresses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39376" y="2364447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High memory</a:t>
            </a:r>
          </a:p>
          <a:p>
            <a:r>
              <a:rPr lang="en-US" sz="1600" dirty="0"/>
              <a:t>addresses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3876685"/>
            <a:ext cx="84947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/>
              <a:t>StackShield</a:t>
            </a:r>
            <a:r>
              <a:rPr lang="en-US" sz="2100" dirty="0"/>
              <a:t>:</a:t>
            </a:r>
          </a:p>
          <a:p>
            <a:pPr marL="257175" indent="-257175">
              <a:buFont typeface="Arial"/>
              <a:buChar char="•"/>
            </a:pPr>
            <a:r>
              <a:rPr lang="en-US" sz="2100" dirty="0"/>
              <a:t>Function call: copy return address to safer location (beginning of .data)</a:t>
            </a:r>
          </a:p>
          <a:p>
            <a:pPr marL="257175" indent="-257175">
              <a:buFont typeface="Arial"/>
              <a:buChar char="•"/>
            </a:pPr>
            <a:r>
              <a:rPr lang="en-US" sz="2100" dirty="0"/>
              <a:t>Function exit: check if stack value is different on function exit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496049" y="2950784"/>
            <a:ext cx="0" cy="4000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83989" y="3433906"/>
            <a:ext cx="131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Make a copy</a:t>
            </a:r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 flipV="1">
            <a:off x="2540715" y="2803028"/>
            <a:ext cx="3343274" cy="8001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14615" y="5137187"/>
            <a:ext cx="719299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Circumvention: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Overwrite both the return address &amp; saved copy, if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Hijack control flow without overwriting the return address</a:t>
            </a:r>
          </a:p>
        </p:txBody>
      </p:sp>
      <p:sp>
        <p:nvSpPr>
          <p:cNvPr id="19" name="Document 18">
            <a:extLst>
              <a:ext uri="{FF2B5EF4-FFF2-40B4-BE49-F238E27FC236}">
                <a16:creationId xmlns:a16="http://schemas.microsoft.com/office/drawing/2014/main" id="{BA2CD79A-CEC8-1B4A-AA39-EF221CF9E647}"/>
              </a:ext>
            </a:extLst>
          </p:cNvPr>
          <p:cNvSpPr/>
          <p:nvPr/>
        </p:nvSpPr>
        <p:spPr>
          <a:xfrm rot="16200000">
            <a:off x="6912692" y="-226473"/>
            <a:ext cx="635200" cy="5618116"/>
          </a:xfrm>
          <a:prstGeom prst="flowChartDocumen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1" name="Document 20">
            <a:extLst>
              <a:ext uri="{FF2B5EF4-FFF2-40B4-BE49-F238E27FC236}">
                <a16:creationId xmlns:a16="http://schemas.microsoft.com/office/drawing/2014/main" id="{201A5792-F4A8-974D-A8BC-3FAA11CDEB0D}"/>
              </a:ext>
            </a:extLst>
          </p:cNvPr>
          <p:cNvSpPr/>
          <p:nvPr/>
        </p:nvSpPr>
        <p:spPr>
          <a:xfrm rot="5400000">
            <a:off x="4529807" y="-226473"/>
            <a:ext cx="635200" cy="5618116"/>
          </a:xfrm>
          <a:prstGeom prst="flowChartDocumen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7D3D0D-3811-0B40-B936-2A58BAE14F5E}"/>
              </a:ext>
            </a:extLst>
          </p:cNvPr>
          <p:cNvSpPr/>
          <p:nvPr/>
        </p:nvSpPr>
        <p:spPr>
          <a:xfrm>
            <a:off x="7639049" y="2264984"/>
            <a:ext cx="800100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local </a:t>
            </a:r>
            <a:r>
              <a:rPr lang="en-US" sz="1400" dirty="0" err="1"/>
              <a:t>vars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8832FD-1958-ED46-B28A-8EA009EBC3C9}"/>
              </a:ext>
            </a:extLst>
          </p:cNvPr>
          <p:cNvSpPr txBox="1"/>
          <p:nvPr/>
        </p:nvSpPr>
        <p:spPr>
          <a:xfrm>
            <a:off x="8667750" y="2436435"/>
            <a:ext cx="3048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19566B-F41C-CC4E-BBC8-7CD11B4ECAE6}"/>
              </a:ext>
            </a:extLst>
          </p:cNvPr>
          <p:cNvSpPr/>
          <p:nvPr/>
        </p:nvSpPr>
        <p:spPr>
          <a:xfrm>
            <a:off x="6838949" y="2264984"/>
            <a:ext cx="800100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argv</a:t>
            </a:r>
            <a:r>
              <a:rPr lang="en-US" sz="1400" dirty="0"/>
              <a:t>[1]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CDABB9-4081-344C-B152-0E1C0A69E79A}"/>
              </a:ext>
            </a:extLst>
          </p:cNvPr>
          <p:cNvSpPr/>
          <p:nvPr/>
        </p:nvSpPr>
        <p:spPr>
          <a:xfrm>
            <a:off x="6096000" y="2264984"/>
            <a:ext cx="735783" cy="62865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EIP + 5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50BD3D-9937-C140-8415-83535DA47ECA}"/>
              </a:ext>
            </a:extLst>
          </p:cNvPr>
          <p:cNvSpPr/>
          <p:nvPr/>
        </p:nvSpPr>
        <p:spPr>
          <a:xfrm>
            <a:off x="5353051" y="2264984"/>
            <a:ext cx="742949" cy="6286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main EBP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21F398-032C-A144-9AC0-C6B385C80BA2}"/>
              </a:ext>
            </a:extLst>
          </p:cNvPr>
          <p:cNvSpPr/>
          <p:nvPr/>
        </p:nvSpPr>
        <p:spPr>
          <a:xfrm>
            <a:off x="3198765" y="2264984"/>
            <a:ext cx="2154285" cy="6286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local </a:t>
            </a:r>
            <a:r>
              <a:rPr lang="en-US" sz="1400" dirty="0" err="1"/>
              <a:t>vars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0988C-4AEB-9A47-8E26-C4684F9B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StackShield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0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>
            <a:extLst>
              <a:ext uri="{FF2B5EF4-FFF2-40B4-BE49-F238E27FC236}">
                <a16:creationId xmlns:a16="http://schemas.microsoft.com/office/drawing/2014/main" id="{BE0F6C70-9941-324A-9D2A-9DAB1E8AC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ProPolice</a:t>
            </a:r>
            <a:r>
              <a:rPr lang="en-US" altLang="en-US" dirty="0"/>
              <a:t> / SSP: Safer Stack Layout</a:t>
            </a:r>
          </a:p>
        </p:txBody>
      </p:sp>
      <p:sp>
        <p:nvSpPr>
          <p:cNvPr id="48133" name="Rectangle 4">
            <a:extLst>
              <a:ext uri="{FF2B5EF4-FFF2-40B4-BE49-F238E27FC236}">
                <a16:creationId xmlns:a16="http://schemas.microsoft.com/office/drawing/2014/main" id="{1AD15AAC-F7BF-BC4C-B3BC-496809489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077454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args</a:t>
            </a:r>
          </a:p>
        </p:txBody>
      </p:sp>
      <p:sp>
        <p:nvSpPr>
          <p:cNvPr id="48134" name="Rectangle 5">
            <a:extLst>
              <a:ext uri="{FF2B5EF4-FFF2-40B4-BE49-F238E27FC236}">
                <a16:creationId xmlns:a16="http://schemas.microsoft.com/office/drawing/2014/main" id="{003578C1-E355-D74B-8ED1-CF54CBD3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687054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return address</a:t>
            </a:r>
          </a:p>
        </p:txBody>
      </p:sp>
      <p:sp>
        <p:nvSpPr>
          <p:cNvPr id="48135" name="Rectangle 6">
            <a:extLst>
              <a:ext uri="{FF2B5EF4-FFF2-40B4-BE49-F238E27FC236}">
                <a16:creationId xmlns:a16="http://schemas.microsoft.com/office/drawing/2014/main" id="{D2D3A0BE-AD97-6A43-9588-866A84A36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906254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SFP</a:t>
            </a:r>
          </a:p>
        </p:txBody>
      </p:sp>
      <p:sp>
        <p:nvSpPr>
          <p:cNvPr id="48136" name="Rectangle 7">
            <a:extLst>
              <a:ext uri="{FF2B5EF4-FFF2-40B4-BE49-F238E27FC236}">
                <a16:creationId xmlns:a16="http://schemas.microsoft.com/office/drawing/2014/main" id="{B7B52ED5-250D-EC40-A062-029F19F7B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515854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+mn-lt"/>
              </a:rPr>
              <a:t>CANARY</a:t>
            </a:r>
          </a:p>
        </p:txBody>
      </p:sp>
      <p:sp>
        <p:nvSpPr>
          <p:cNvPr id="48137" name="Rectangle 8">
            <a:extLst>
              <a:ext uri="{FF2B5EF4-FFF2-40B4-BE49-F238E27FC236}">
                <a16:creationId xmlns:a16="http://schemas.microsoft.com/office/drawing/2014/main" id="{EFCF1573-4E2E-844D-9B00-0EE3C4A11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125454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arrays</a:t>
            </a:r>
          </a:p>
        </p:txBody>
      </p:sp>
      <p:sp>
        <p:nvSpPr>
          <p:cNvPr id="48138" name="Rectangle 9">
            <a:extLst>
              <a:ext uri="{FF2B5EF4-FFF2-40B4-BE49-F238E27FC236}">
                <a16:creationId xmlns:a16="http://schemas.microsoft.com/office/drawing/2014/main" id="{92A0F07B-035A-8F49-BBE1-3CE57EAC6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5735054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local variables</a:t>
            </a:r>
          </a:p>
        </p:txBody>
      </p:sp>
      <p:sp>
        <p:nvSpPr>
          <p:cNvPr id="48139" name="Line 10">
            <a:extLst>
              <a:ext uri="{FF2B5EF4-FFF2-40B4-BE49-F238E27FC236}">
                <a16:creationId xmlns:a16="http://schemas.microsoft.com/office/drawing/2014/main" id="{9C4C6C48-2160-CE46-AB46-3CED76905E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5049254"/>
            <a:ext cx="0" cy="129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Text Box 11">
            <a:extLst>
              <a:ext uri="{FF2B5EF4-FFF2-40B4-BE49-F238E27FC236}">
                <a16:creationId xmlns:a16="http://schemas.microsoft.com/office/drawing/2014/main" id="{6D8EECEA-CE23-824C-B0A9-E2DE08A28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277855"/>
            <a:ext cx="11337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Stack</a:t>
            </a:r>
            <a:br>
              <a:rPr lang="en-US" altLang="en-US">
                <a:solidFill>
                  <a:schemeClr val="tx1"/>
                </a:solidFill>
                <a:latin typeface="+mn-lt"/>
              </a:rPr>
            </a:br>
            <a:r>
              <a:rPr lang="en-US" altLang="en-US">
                <a:solidFill>
                  <a:schemeClr val="tx1"/>
                </a:solidFill>
                <a:latin typeface="+mn-lt"/>
              </a:rPr>
              <a:t>growth</a:t>
            </a:r>
          </a:p>
        </p:txBody>
      </p:sp>
      <p:sp>
        <p:nvSpPr>
          <p:cNvPr id="48141" name="AutoShape 12">
            <a:extLst>
              <a:ext uri="{FF2B5EF4-FFF2-40B4-BE49-F238E27FC236}">
                <a16:creationId xmlns:a16="http://schemas.microsoft.com/office/drawing/2014/main" id="{E435436F-40CA-F648-9D92-3759818E19F5}"/>
              </a:ext>
            </a:extLst>
          </p:cNvPr>
          <p:cNvSpPr>
            <a:spLocks/>
          </p:cNvSpPr>
          <p:nvPr/>
        </p:nvSpPr>
        <p:spPr bwMode="auto">
          <a:xfrm>
            <a:off x="6934200" y="2077454"/>
            <a:ext cx="152400" cy="533400"/>
          </a:xfrm>
          <a:prstGeom prst="righ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8142" name="Text Box 13">
            <a:extLst>
              <a:ext uri="{FF2B5EF4-FFF2-40B4-BE49-F238E27FC236}">
                <a16:creationId xmlns:a16="http://schemas.microsoft.com/office/drawing/2014/main" id="{B5CF5CF3-FFF9-534D-AE08-56A376C80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050" y="2109204"/>
            <a:ext cx="302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No arrays or pointers</a:t>
            </a:r>
          </a:p>
        </p:txBody>
      </p:sp>
      <p:sp>
        <p:nvSpPr>
          <p:cNvPr id="48143" name="Text Box 14">
            <a:extLst>
              <a:ext uri="{FF2B5EF4-FFF2-40B4-BE49-F238E27FC236}">
                <a16:creationId xmlns:a16="http://schemas.microsoft.com/office/drawing/2014/main" id="{B78DEA29-99B8-9F43-8069-26B24AEF0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5735054"/>
            <a:ext cx="2521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Ptrs, but no arrays</a:t>
            </a:r>
          </a:p>
        </p:txBody>
      </p:sp>
      <p:sp>
        <p:nvSpPr>
          <p:cNvPr id="48144" name="AutoShape 15">
            <a:extLst>
              <a:ext uri="{FF2B5EF4-FFF2-40B4-BE49-F238E27FC236}">
                <a16:creationId xmlns:a16="http://schemas.microsoft.com/office/drawing/2014/main" id="{CA350BDA-C9C3-C848-A9D6-CBB4C250CC7B}"/>
              </a:ext>
            </a:extLst>
          </p:cNvPr>
          <p:cNvSpPr>
            <a:spLocks/>
          </p:cNvSpPr>
          <p:nvPr/>
        </p:nvSpPr>
        <p:spPr bwMode="auto">
          <a:xfrm>
            <a:off x="6934200" y="5735054"/>
            <a:ext cx="152400" cy="533400"/>
          </a:xfrm>
          <a:prstGeom prst="righ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+mn-lt"/>
            </a:endParaRPr>
          </a:p>
        </p:txBody>
      </p:sp>
      <p:sp>
        <p:nvSpPr>
          <p:cNvPr id="48145" name="Line 16">
            <a:extLst>
              <a:ext uri="{FF2B5EF4-FFF2-40B4-BE49-F238E27FC236}">
                <a16:creationId xmlns:a16="http://schemas.microsoft.com/office/drawing/2014/main" id="{1B37BE9E-6143-D24D-8A15-0E04102DB9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2382254"/>
            <a:ext cx="0" cy="129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6" name="Text Box 17">
            <a:extLst>
              <a:ext uri="{FF2B5EF4-FFF2-40B4-BE49-F238E27FC236}">
                <a16:creationId xmlns:a16="http://schemas.microsoft.com/office/drawing/2014/main" id="{16B741FF-A5C5-0E46-9C89-6448DD055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534655"/>
            <a:ext cx="11337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  <a:latin typeface="+mn-lt"/>
              </a:rPr>
              <a:t>String</a:t>
            </a:r>
            <a:br>
              <a:rPr lang="en-US" altLang="en-US">
                <a:solidFill>
                  <a:schemeClr val="tx1"/>
                </a:solidFill>
                <a:latin typeface="+mn-lt"/>
              </a:rPr>
            </a:br>
            <a:r>
              <a:rPr lang="en-US" altLang="en-US">
                <a:solidFill>
                  <a:schemeClr val="tx1"/>
                </a:solidFill>
                <a:latin typeface="+mn-lt"/>
              </a:rPr>
              <a:t>growth</a:t>
            </a:r>
          </a:p>
        </p:txBody>
      </p:sp>
      <p:sp>
        <p:nvSpPr>
          <p:cNvPr id="48147" name="AutoShape 18">
            <a:extLst>
              <a:ext uri="{FF2B5EF4-FFF2-40B4-BE49-F238E27FC236}">
                <a16:creationId xmlns:a16="http://schemas.microsoft.com/office/drawing/2014/main" id="{C69642CA-BB7D-794F-80B7-FDE3186BE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592" y="4452955"/>
            <a:ext cx="2773516" cy="535531"/>
          </a:xfrm>
          <a:prstGeom prst="wedgeRectCallout">
            <a:avLst>
              <a:gd name="adj1" fmla="val -86569"/>
              <a:gd name="adj2" fmla="val 123319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Cannot overwrite any pointers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by overflowing an array</a:t>
            </a:r>
          </a:p>
        </p:txBody>
      </p:sp>
      <p:sp>
        <p:nvSpPr>
          <p:cNvPr id="48149" name="Rectangle 5">
            <a:extLst>
              <a:ext uri="{FF2B5EF4-FFF2-40B4-BE49-F238E27FC236}">
                <a16:creationId xmlns:a16="http://schemas.microsoft.com/office/drawing/2014/main" id="{F94FE557-3D35-3D41-85A8-C18B26E7B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296654"/>
            <a:ext cx="3352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exception handler </a:t>
            </a:r>
            <a:r>
              <a:rPr lang="en-US" altLang="en-US" dirty="0" err="1">
                <a:solidFill>
                  <a:schemeClr val="tx1"/>
                </a:solidFill>
                <a:latin typeface="+mn-lt"/>
              </a:rPr>
              <a:t>ptrs</a:t>
            </a:r>
            <a:endParaRPr lang="en-US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48ED0-3C37-8545-836D-AE98D8B3762F}"/>
              </a:ext>
            </a:extLst>
          </p:cNvPr>
          <p:cNvSpPr txBox="1"/>
          <p:nvPr/>
        </p:nvSpPr>
        <p:spPr>
          <a:xfrm>
            <a:off x="7379369" y="430768"/>
            <a:ext cx="4283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IBM, used in </a:t>
            </a:r>
            <a:r>
              <a:rPr lang="en-US" altLang="en-US" sz="1800" dirty="0" err="1"/>
              <a:t>gcc</a:t>
            </a:r>
            <a:r>
              <a:rPr lang="en-US" altLang="en-US" sz="1800" dirty="0"/>
              <a:t> 3.4.1; also MS compilers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7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>
            <a:extLst>
              <a:ext uri="{FF2B5EF4-FFF2-40B4-BE49-F238E27FC236}">
                <a16:creationId xmlns:a16="http://schemas.microsoft.com/office/drawing/2014/main" id="{DE93024D-77BF-CE4A-8371-0FE7BB2029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Can Still Be Overwritten?</a:t>
            </a:r>
          </a:p>
        </p:txBody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DCA2D299-D319-A546-8038-C5E615F74F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3119"/>
            <a:ext cx="9504947" cy="3912669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Other string buffers in the vulnerable function</a:t>
            </a:r>
          </a:p>
          <a:p>
            <a:r>
              <a:rPr lang="en-US" altLang="en-US" sz="2400" dirty="0"/>
              <a:t>Exception handling records (stored on the stack!)</a:t>
            </a:r>
          </a:p>
          <a:p>
            <a:r>
              <a:rPr lang="en-US" altLang="en-US" sz="2400" dirty="0"/>
              <a:t>Pointers to virtual method tables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C++: call to a member function passes as an argument “this” pointer to an object on the stack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Stack overflow can overwrite this object’s </a:t>
            </a:r>
            <a:r>
              <a:rPr lang="en-US" altLang="en-US" sz="2000" dirty="0" err="1"/>
              <a:t>vtable</a:t>
            </a:r>
            <a:r>
              <a:rPr lang="en-US" altLang="en-US" sz="2000" dirty="0"/>
              <a:t> pointer and make it point into an attacker-controlled memory</a:t>
            </a:r>
          </a:p>
          <a:p>
            <a:pPr lvl="1">
              <a:lnSpc>
                <a:spcPct val="100000"/>
              </a:lnSpc>
            </a:pPr>
            <a:r>
              <a:rPr lang="en-US" altLang="en-US" sz="2000" dirty="0"/>
              <a:t>When a virtual function is called </a:t>
            </a:r>
            <a:r>
              <a:rPr lang="en-US" altLang="en-US" sz="2000" dirty="0">
                <a:solidFill>
                  <a:srgbClr val="C00000"/>
                </a:solidFill>
              </a:rPr>
              <a:t>(how?)</a:t>
            </a:r>
            <a:r>
              <a:rPr lang="en-US" altLang="en-US" sz="2000" dirty="0"/>
              <a:t>, control is transferred to attack code </a:t>
            </a:r>
            <a:r>
              <a:rPr lang="en-US" altLang="en-US" sz="2000" dirty="0">
                <a:solidFill>
                  <a:srgbClr val="C00000"/>
                </a:solidFill>
              </a:rPr>
              <a:t>(why?)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25E6F-1751-044E-AC71-4D3009D1C4AD}"/>
              </a:ext>
            </a:extLst>
          </p:cNvPr>
          <p:cNvSpPr txBox="1"/>
          <p:nvPr/>
        </p:nvSpPr>
        <p:spPr>
          <a:xfrm>
            <a:off x="2459451" y="5443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en-US" sz="1800" dirty="0">
                <a:solidFill>
                  <a:srgbClr val="C00000"/>
                </a:solidFill>
              </a:rPr>
              <a:t>Do canaries help in this case?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36C88-258E-0046-B1A4-1B98F5C1E00E}"/>
              </a:ext>
            </a:extLst>
          </p:cNvPr>
          <p:cNvSpPr txBox="1"/>
          <p:nvPr/>
        </p:nvSpPr>
        <p:spPr>
          <a:xfrm>
            <a:off x="3290632" y="57620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C00000"/>
                </a:solidFill>
              </a:rPr>
              <a:t> Hint: when is the integrity of the canary checked?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879F17-9605-724E-88C5-53499A7E4F45}"/>
              </a:ext>
            </a:extLst>
          </p:cNvPr>
          <p:cNvGrpSpPr/>
          <p:nvPr/>
        </p:nvGrpSpPr>
        <p:grpSpPr>
          <a:xfrm>
            <a:off x="6482665" y="5407074"/>
            <a:ext cx="611280" cy="229320"/>
            <a:chOff x="6482665" y="5519368"/>
            <a:chExt cx="61128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1D7CC5B-9D74-1C46-AF86-293BE84A4774}"/>
                    </a:ext>
                  </a:extLst>
                </p14:cNvPr>
                <p14:cNvContentPartPr/>
                <p14:nvPr/>
              </p14:nvContentPartPr>
              <p14:xfrm>
                <a:off x="6482665" y="5519368"/>
                <a:ext cx="542520" cy="229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1D7CC5B-9D74-1C46-AF86-293BE84A477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73665" y="5510728"/>
                  <a:ext cx="560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98A859-BD26-EE4C-B421-4455D526C3AE}"/>
                    </a:ext>
                  </a:extLst>
                </p14:cNvPr>
                <p14:cNvContentPartPr/>
                <p14:nvPr/>
              </p14:nvContentPartPr>
              <p14:xfrm>
                <a:off x="7012945" y="5529808"/>
                <a:ext cx="8100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98A859-BD26-EE4C-B421-4455D526C3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04305" y="5521168"/>
                  <a:ext cx="98640" cy="20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797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GEoAvjVPqRiXvySsAiw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5722</TotalTime>
  <Words>4207</Words>
  <Application>Microsoft Macintosh PowerPoint</Application>
  <PresentationFormat>Widescreen</PresentationFormat>
  <Paragraphs>675</Paragraphs>
  <Slides>69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</vt:lpstr>
      <vt:lpstr>Garamond</vt:lpstr>
      <vt:lpstr>Monotype Sorts</vt:lpstr>
      <vt:lpstr>Segoe Print</vt:lpstr>
      <vt:lpstr>Selawik Light</vt:lpstr>
      <vt:lpstr>Speak Pro</vt:lpstr>
      <vt:lpstr>Tahoma</vt:lpstr>
      <vt:lpstr>Times New Roman</vt:lpstr>
      <vt:lpstr>SavonVTI</vt:lpstr>
      <vt:lpstr>MEMORY PROTECTION TECHNIQUES  Vitaly Shmatikov</vt:lpstr>
      <vt:lpstr>StackGuard</vt:lpstr>
      <vt:lpstr>StackGuard / Canary Implementation</vt:lpstr>
      <vt:lpstr>Stack Canaries in gcc</vt:lpstr>
      <vt:lpstr>Defeating StackGuard</vt:lpstr>
      <vt:lpstr>“Reading” the Stack for the Canary Value</vt:lpstr>
      <vt:lpstr>StackShield</vt:lpstr>
      <vt:lpstr>ProPolice / SSP: Safer Stack Layout</vt:lpstr>
      <vt:lpstr>What Can Still Be Overwritten?</vt:lpstr>
      <vt:lpstr>Code Red Worm (2001)</vt:lpstr>
      <vt:lpstr>Safe Exception Handling</vt:lpstr>
      <vt:lpstr>SEHOP  </vt:lpstr>
      <vt:lpstr>Shadow Stack</vt:lpstr>
      <vt:lpstr>Non-Control Targets</vt:lpstr>
      <vt:lpstr>SSH Authentication Code</vt:lpstr>
      <vt:lpstr>Reducing Lifetime of Critical Data</vt:lpstr>
      <vt:lpstr>GHTTPD Web Server</vt:lpstr>
      <vt:lpstr>PowerPoint Presentation</vt:lpstr>
      <vt:lpstr>Problem: Lack of Diversity</vt:lpstr>
      <vt:lpstr>ASLR</vt:lpstr>
      <vt:lpstr>Base-Address Randomization</vt:lpstr>
      <vt:lpstr>Brute-Force Guessing</vt:lpstr>
      <vt:lpstr>ASLR in Windows (since 2008)</vt:lpstr>
      <vt:lpstr>Defeating ASLR by Reading the Stack</vt:lpstr>
      <vt:lpstr>ASLR Against Heap Attacks</vt:lpstr>
      <vt:lpstr>Heap Spraying</vt:lpstr>
      <vt:lpstr>JavaScript Heap Spraying</vt:lpstr>
      <vt:lpstr>Heap Feng Shui (aka Heap Grooming)</vt:lpstr>
      <vt:lpstr>Heap Spraying in EternalBlue</vt:lpstr>
      <vt:lpstr>Memory Attacks: Causes and Cures</vt:lpstr>
      <vt:lpstr>WX / DEP</vt:lpstr>
      <vt:lpstr>Issues with WX / DEP</vt:lpstr>
      <vt:lpstr>What Does WX Not Prevent?</vt:lpstr>
      <vt:lpstr>return-to-libc on Steroids</vt:lpstr>
      <vt:lpstr>Chaining RETs for Fun and Profit</vt:lpstr>
      <vt:lpstr>PowerPoint Presentation</vt:lpstr>
      <vt:lpstr>Ordinary Programming</vt:lpstr>
      <vt:lpstr>Return-Oriented Programming</vt:lpstr>
      <vt:lpstr>No-Ops (Useful for No-Op Sleds)</vt:lpstr>
      <vt:lpstr>Immediate Constants</vt:lpstr>
      <vt:lpstr>Control Flow</vt:lpstr>
      <vt:lpstr>Gadgets: Multi-Instruction Sequences</vt:lpstr>
      <vt:lpstr>“The Gadget” (July 1945)</vt:lpstr>
      <vt:lpstr>Conditional Jumps</vt:lpstr>
      <vt:lpstr>Phase 1: Perform Comparison</vt:lpstr>
      <vt:lpstr>Phase 2: Store 1-or-0 to Memory</vt:lpstr>
      <vt:lpstr>Phase 3: Compute Delta-or-Zero</vt:lpstr>
      <vt:lpstr>Phase 4: Perturb ESP by Delta</vt:lpstr>
      <vt:lpstr>Finding Instruction Sequences</vt:lpstr>
      <vt:lpstr>Unintended  Instructions</vt:lpstr>
      <vt:lpstr>The Joy of x86</vt:lpstr>
      <vt:lpstr>SPARC: The Un-x86</vt:lpstr>
      <vt:lpstr>kBouncer</vt:lpstr>
      <vt:lpstr>kBouncer</vt:lpstr>
      <vt:lpstr>Defeating Other ROP Defenses</vt:lpstr>
      <vt:lpstr>English Shellcode</vt:lpstr>
      <vt:lpstr>CFI: Control-Flow Integrity</vt:lpstr>
      <vt:lpstr>CFI via Binary Instrumentation</vt:lpstr>
      <vt:lpstr>CFG Example</vt:lpstr>
      <vt:lpstr>Control Flow Enforcement in CFI</vt:lpstr>
      <vt:lpstr>CFI: Example of Instrumentation</vt:lpstr>
      <vt:lpstr>Preventing Circumvention</vt:lpstr>
      <vt:lpstr>Improving CFI Precision</vt:lpstr>
      <vt:lpstr>CFI Security Guarantees</vt:lpstr>
      <vt:lpstr>Possible Execution of Memory</vt:lpstr>
      <vt:lpstr>Control-Flow Guard (CFG) in Windows 10</vt:lpstr>
      <vt:lpstr>Intel’s CET</vt:lpstr>
      <vt:lpstr>Bypassing CFG and CET</vt:lpstr>
      <vt:lpstr>Cryptographic CFI (CCFI)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protection</dc:title>
  <dc:subject/>
  <dc:creator>Vitaly Shmatikov</dc:creator>
  <cp:keywords/>
  <dc:description/>
  <cp:lastModifiedBy>Vitaly Shmatikov</cp:lastModifiedBy>
  <cp:revision>592</cp:revision>
  <dcterms:created xsi:type="dcterms:W3CDTF">2020-11-13T21:02:23Z</dcterms:created>
  <dcterms:modified xsi:type="dcterms:W3CDTF">2021-11-18T00:31:13Z</dcterms:modified>
  <cp:category/>
</cp:coreProperties>
</file>